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7" r:id="rId2"/>
    <p:sldId id="286" r:id="rId3"/>
    <p:sldId id="260" r:id="rId4"/>
    <p:sldId id="288" r:id="rId5"/>
    <p:sldId id="262" r:id="rId6"/>
    <p:sldId id="285" r:id="rId7"/>
    <p:sldId id="263" r:id="rId8"/>
    <p:sldId id="264" r:id="rId9"/>
    <p:sldId id="269" r:id="rId10"/>
    <p:sldId id="265" r:id="rId11"/>
    <p:sldId id="270" r:id="rId12"/>
    <p:sldId id="266" r:id="rId13"/>
    <p:sldId id="271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1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51740F0-3492-4341-B266-540C99E39135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118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B8FDD74-4F31-4702-9404-AD0DD1F33B1E}" type="datetime1">
              <a:rPr lang="fr-FR" sz="1200" b="0" strike="noStrike" spc="-1">
                <a:solidFill>
                  <a:srgbClr val="8B8B8B"/>
                </a:solidFill>
                <a:latin typeface="Calibri"/>
              </a:rPr>
              <a:t>10/10/2025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2AA5ADF-1553-4C1A-8881-DAD268ED8E16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694080" y="2708920"/>
            <a:ext cx="7992360" cy="2952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300" b="1" strike="noStrike" spc="-1" dirty="0">
                <a:solidFill>
                  <a:srgbClr val="8B8B8B"/>
                </a:solidFill>
                <a:latin typeface="Calibri"/>
              </a:rPr>
              <a:t>Graphes croisés autour du marché du travail </a:t>
            </a:r>
            <a:endParaRPr lang="fr-FR" sz="33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300" b="1" strike="noStrike" spc="-1" dirty="0">
                <a:solidFill>
                  <a:srgbClr val="8B8B8B"/>
                </a:solidFill>
                <a:latin typeface="Calibri"/>
              </a:rPr>
              <a:t>en Nouvelle-Aquitaine </a:t>
            </a:r>
            <a:endParaRPr lang="fr-FR" sz="33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300" b="1" strike="noStrike" spc="-1" dirty="0">
                <a:solidFill>
                  <a:srgbClr val="8B8B8B"/>
                </a:solidFill>
                <a:latin typeface="Calibri"/>
              </a:rPr>
              <a:t>(2è trimestre 2025)</a:t>
            </a:r>
          </a:p>
          <a:p>
            <a:pPr algn="ctr">
              <a:lnSpc>
                <a:spcPct val="100000"/>
              </a:lnSpc>
            </a:pPr>
            <a:endParaRPr lang="fr-FR" sz="3300" b="1" strike="noStrike" spc="-1" dirty="0">
              <a:solidFill>
                <a:srgbClr val="8B8B8B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rgbClr val="8B8B8B"/>
                </a:solidFill>
                <a:latin typeface="Calibri"/>
              </a:rPr>
              <a:t>Des dynamiques conjoncturelles différenciées par territoire et par public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8EC3991-D97D-408D-B2BB-0C55385FED24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1</a:t>
            </a:fld>
            <a:endParaRPr lang="fr-FR" sz="1200" b="0" strike="noStrike" spc="-1">
              <a:latin typeface="Times New Roman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16" y="402199"/>
            <a:ext cx="4112524" cy="16309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6951618-2BD9-8B89-DC9A-2FBC7944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60" y="402199"/>
            <a:ext cx="2777222" cy="163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434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94280" y="6414480"/>
            <a:ext cx="4437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Source : France Travail-Dares, STMT, traitements DARES -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Calibri"/>
              </a:rPr>
              <a:t>Dreets</a:t>
            </a: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 Nouvelle-Aquitaine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0" y="19800"/>
            <a:ext cx="9036496" cy="2041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C00000"/>
                </a:solidFill>
                <a:latin typeface="Calibri"/>
              </a:rPr>
              <a:t>Graphe </a:t>
            </a:r>
            <a:r>
              <a:rPr lang="fr-FR" b="1" spc="-1" dirty="0">
                <a:solidFill>
                  <a:srgbClr val="C00000"/>
                </a:solidFill>
                <a:latin typeface="Calibri"/>
              </a:rPr>
              <a:t>5</a:t>
            </a:r>
            <a:r>
              <a:rPr lang="fr-FR" sz="1800" b="1" strike="noStrike" spc="-1" dirty="0">
                <a:solidFill>
                  <a:srgbClr val="C00000"/>
                </a:solidFill>
                <a:latin typeface="Calibri"/>
              </a:rPr>
              <a:t>a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8B8B8B"/>
                </a:solidFill>
                <a:latin typeface="Calibri"/>
              </a:rPr>
              <a:t>Evolution  annuelle : inscrits à France Travail ABC totale et inscrits à France Travail ABC seniors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8B8B8B"/>
                </a:solidFill>
                <a:latin typeface="Calibri"/>
              </a:rPr>
              <a:t>au 30/06/2025 </a:t>
            </a:r>
            <a:r>
              <a:rPr lang="fr-FR" b="1" spc="-1" dirty="0">
                <a:solidFill>
                  <a:srgbClr val="8B8B8B"/>
                </a:solidFill>
                <a:latin typeface="Calibri"/>
              </a:rPr>
              <a:t>par départements</a:t>
            </a:r>
            <a:endParaRPr lang="fr-FR" spc="-1" dirty="0"/>
          </a:p>
          <a:p>
            <a:pPr algn="ctr">
              <a:lnSpc>
                <a:spcPct val="100000"/>
              </a:lnSpc>
            </a:pPr>
            <a:endParaRPr lang="fr-FR" spc="-1" dirty="0"/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12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0C01B11-E64D-4839-A83D-CA0E7A5B662F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10</a:t>
            </a:fld>
            <a:endParaRPr lang="fr-FR" sz="1200" b="0" strike="noStrike" spc="-1">
              <a:latin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880AC4E-46AB-FC02-549B-444D9FDC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74" y="908720"/>
            <a:ext cx="8399177" cy="550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116640"/>
            <a:ext cx="8892480" cy="102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C00000"/>
                </a:solidFill>
                <a:latin typeface="Calibri"/>
              </a:rPr>
              <a:t>Graphe </a:t>
            </a:r>
            <a:r>
              <a:rPr lang="fr-FR" sz="1600" b="1" spc="-1" dirty="0">
                <a:solidFill>
                  <a:srgbClr val="C00000"/>
                </a:solidFill>
                <a:latin typeface="Calibri"/>
              </a:rPr>
              <a:t>5</a:t>
            </a:r>
            <a:r>
              <a:rPr lang="fr-FR" sz="1600" b="1" strike="noStrike" spc="-1" dirty="0">
                <a:solidFill>
                  <a:srgbClr val="C00000"/>
                </a:solidFill>
                <a:latin typeface="Calibri"/>
              </a:rPr>
              <a:t>b</a:t>
            </a: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8B8B8B"/>
                </a:solidFill>
                <a:latin typeface="Calibri"/>
              </a:rPr>
              <a:t>Situation des zones d’emploi </a:t>
            </a:r>
          </a:p>
          <a:p>
            <a:pPr algn="ctr">
              <a:lnSpc>
                <a:spcPct val="100000"/>
              </a:lnSpc>
            </a:pPr>
            <a:r>
              <a:rPr lang="fr-FR" sz="1600" b="1" spc="-1" dirty="0">
                <a:solidFill>
                  <a:srgbClr val="8B8B8B"/>
                </a:solidFill>
                <a:latin typeface="Calibri"/>
              </a:rPr>
              <a:t>É</a:t>
            </a:r>
            <a:r>
              <a:rPr lang="fr-FR" sz="1600" b="1" strike="noStrike" spc="-1" dirty="0">
                <a:solidFill>
                  <a:srgbClr val="8B8B8B"/>
                </a:solidFill>
                <a:latin typeface="Calibri"/>
              </a:rPr>
              <a:t>volution annuelle</a:t>
            </a:r>
            <a:r>
              <a:rPr lang="fr-FR" sz="1600" b="1" spc="-1" dirty="0">
                <a:solidFill>
                  <a:srgbClr val="8B8B8B"/>
                </a:solidFill>
                <a:latin typeface="Calibri"/>
              </a:rPr>
              <a:t> : </a:t>
            </a:r>
            <a:r>
              <a:rPr lang="fr-FR" sz="1600" b="1" strike="noStrike" spc="-1" dirty="0">
                <a:solidFill>
                  <a:srgbClr val="8B8B8B"/>
                </a:solidFill>
                <a:latin typeface="Calibri"/>
              </a:rPr>
              <a:t>inscrits à France Travail ABC séniors et inscrits à France Travail ABC  au 30/06/2025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491760" y="6469920"/>
            <a:ext cx="4571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Source: France Travail-Dares, STMT, traitements DARES -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Calibri"/>
              </a:rPr>
              <a:t>Dreets</a:t>
            </a: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 Nouvelle-Aquitaine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13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D5BB6A9-5754-46E8-929A-072D9CFE7BDF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11</a:t>
            </a:fld>
            <a:endParaRPr lang="fr-FR" sz="1200" b="0" strike="noStrike" spc="-1">
              <a:latin typeface="Times New Roman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6E639D-6397-3CE2-855B-E746151CE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84" y="1031580"/>
            <a:ext cx="8292756" cy="54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94280" y="6414480"/>
            <a:ext cx="4437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Source :  France Travail-Dares, STMT, traitements DARES -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Calibri"/>
              </a:rPr>
              <a:t>Dreets</a:t>
            </a: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 Nouvelle-Aquitaine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0" y="19800"/>
            <a:ext cx="9144000" cy="1464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C00000"/>
                </a:solidFill>
                <a:latin typeface="Calibri"/>
              </a:rPr>
              <a:t>Graphe </a:t>
            </a:r>
            <a:r>
              <a:rPr lang="fr-FR" sz="1600" b="1" spc="-1" dirty="0">
                <a:solidFill>
                  <a:srgbClr val="C00000"/>
                </a:solidFill>
                <a:latin typeface="Calibri"/>
              </a:rPr>
              <a:t>6</a:t>
            </a:r>
            <a:r>
              <a:rPr lang="fr-FR" sz="1600" b="1" strike="noStrike" spc="-1" dirty="0">
                <a:solidFill>
                  <a:srgbClr val="C00000"/>
                </a:solidFill>
                <a:latin typeface="Calibri"/>
              </a:rPr>
              <a:t>a</a:t>
            </a: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8B8B8B"/>
                </a:solidFill>
                <a:latin typeface="Calibri"/>
              </a:rPr>
              <a:t>Evolution  annuelle : inscrits à France Travail ABC totale et inscrits à France Travail ABC longue durée</a:t>
            </a: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8B8B8B"/>
                </a:solidFill>
                <a:latin typeface="Calibri"/>
              </a:rPr>
              <a:t>au 30/06/2025 </a:t>
            </a:r>
            <a:r>
              <a:rPr lang="fr-FR" sz="1600" b="1" spc="-1" dirty="0">
                <a:solidFill>
                  <a:srgbClr val="8B8B8B"/>
                </a:solidFill>
                <a:latin typeface="Calibri"/>
              </a:rPr>
              <a:t>par départements</a:t>
            </a:r>
            <a:endParaRPr lang="fr-FR" sz="1600" spc="-1" dirty="0"/>
          </a:p>
          <a:p>
            <a:pPr algn="ctr">
              <a:lnSpc>
                <a:spcPct val="100000"/>
              </a:lnSpc>
            </a:pPr>
            <a:endParaRPr lang="fr-FR" sz="1600" spc="-1" dirty="0"/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</p:txBody>
      </p:sp>
      <p:sp>
        <p:nvSpPr>
          <p:cNvPr id="12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EC90907-9EFF-4408-965C-09B56568BA2A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12</a:t>
            </a:fld>
            <a:endParaRPr lang="fr-FR" sz="1200" b="0" strike="noStrike" spc="-1">
              <a:latin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A4F1793-636D-5C5B-D7D8-98D992D53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24" y="897200"/>
            <a:ext cx="8416751" cy="551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0" y="116639"/>
            <a:ext cx="9144000" cy="10801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C00000"/>
                </a:solidFill>
                <a:latin typeface="Calibri"/>
              </a:rPr>
              <a:t>Graphe </a:t>
            </a:r>
            <a:r>
              <a:rPr lang="fr-FR" sz="1600" b="1" spc="-1" dirty="0">
                <a:solidFill>
                  <a:srgbClr val="C00000"/>
                </a:solidFill>
                <a:latin typeface="Calibri"/>
              </a:rPr>
              <a:t>6</a:t>
            </a:r>
            <a:r>
              <a:rPr lang="fr-FR" sz="1600" b="1" strike="noStrike" spc="-1" dirty="0">
                <a:solidFill>
                  <a:srgbClr val="C00000"/>
                </a:solidFill>
                <a:latin typeface="Calibri"/>
              </a:rPr>
              <a:t>b</a:t>
            </a: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8B8B8B"/>
                </a:solidFill>
                <a:latin typeface="Calibri"/>
              </a:rPr>
              <a:t>Situation des zones </a:t>
            </a:r>
            <a:r>
              <a:rPr lang="fr-FR" sz="1800" b="1" strike="noStrike" spc="-1" dirty="0">
                <a:solidFill>
                  <a:srgbClr val="8B8B8B"/>
                </a:solidFill>
                <a:latin typeface="Calibri"/>
              </a:rPr>
              <a:t>d’emploi </a:t>
            </a: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rgbClr val="8B8B8B"/>
                </a:solidFill>
                <a:latin typeface="Calibri"/>
              </a:rPr>
              <a:t>É</a:t>
            </a:r>
            <a:r>
              <a:rPr lang="fr-FR" sz="1800" b="1" strike="noStrike" spc="-1" dirty="0">
                <a:solidFill>
                  <a:srgbClr val="8B8B8B"/>
                </a:solidFill>
                <a:latin typeface="Calibri"/>
              </a:rPr>
              <a:t>volution annuelle : inscrits à France Travail ABC </a:t>
            </a:r>
            <a:r>
              <a:rPr lang="fr-FR" b="1" spc="-1" dirty="0">
                <a:solidFill>
                  <a:srgbClr val="8B8B8B"/>
                </a:solidFill>
                <a:latin typeface="Calibri"/>
              </a:rPr>
              <a:t>l</a:t>
            </a:r>
            <a:r>
              <a:rPr lang="fr-FR" sz="1800" b="1" strike="noStrike" spc="-1" dirty="0">
                <a:solidFill>
                  <a:srgbClr val="8B8B8B"/>
                </a:solidFill>
                <a:latin typeface="Calibri"/>
              </a:rPr>
              <a:t>ongue durée et inscrits à France Travail ABC  au 30/06/2025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685800" y="6404760"/>
            <a:ext cx="4571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Source : France Travail-Dares, STMT, traitements DARES -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Calibri"/>
              </a:rPr>
              <a:t>Dreets</a:t>
            </a: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 Nouvelle-Aquitaine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14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E01F11D-F90C-4528-A85E-76E9B7CF0FBC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13</a:t>
            </a:fld>
            <a:endParaRPr lang="fr-FR" sz="1200" b="0" strike="noStrike" spc="-1">
              <a:latin typeface="Times New Roman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616E46-F18A-C3CF-6950-2F410F0F7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66343"/>
            <a:ext cx="8032578" cy="5172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722214" y="37861"/>
            <a:ext cx="7992360" cy="5108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8B8B8B"/>
                </a:solidFill>
                <a:latin typeface="Calibri"/>
              </a:rPr>
              <a:t>Précisions méthodologiques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8EC3991-D97D-408D-B2BB-0C55385FED24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2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548680"/>
            <a:ext cx="8784976" cy="954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r>
              <a:rPr lang="fr-FR" dirty="0"/>
              <a:t>Ce document, complémentaire de la note trimestrielle de conjoncture, croise différentes variables du marché du travail et de l’emploi par territoire et public.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Les différents graphes proposés dans ces séries ont un rôle d’éclairage et d’aide à la décision en caractérisant des situations différenciées par territoire selon les catégories des inscrits à France Travail et la dynamique du marché du travail de ces territoires.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Ils permettent de caractériser chaque trimestre ces dynamiques à un instant T (et l’évolution de ces dynamiques), le volume des inscrits à France Travail et/ou de l’emploi des départements (taille des bulles).</a:t>
            </a:r>
          </a:p>
          <a:p>
            <a:pPr algn="just"/>
            <a:endParaRPr lang="fr-FR" sz="1600" i="1" dirty="0"/>
          </a:p>
          <a:p>
            <a:pPr algn="just"/>
            <a:r>
              <a:rPr lang="fr-FR" sz="1600" i="1" dirty="0"/>
              <a:t>ATTENTION : Il ne s’agit pas dans ces graphes de déterminer des causalités entre les variables utilisées (R² coefficient de détermination faible) mais plutôt d’exposer la complexité et la variété des dynamiques de ces variables en les croisant par territoire et en les comparant par rapport à la moyenne régionale. Seule une analyse plus approfondie des caractéristiques de chaque territoire (population active, tissu productif, appareil productif…) peut éventuellement permettre de proposer des explications sur leurs situations respectives.</a:t>
            </a:r>
          </a:p>
          <a:p>
            <a:pPr algn="just"/>
            <a:r>
              <a:rPr lang="fr-FR" sz="1600" i="1" dirty="0"/>
              <a:t>A noter que les données des inscrits à France Travail au niveau des zones d’emploi sont des données brutes alors que les données au niveau départemental sont des données dites CVS (corrigées des variations saisonnières).</a:t>
            </a:r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  <a:p>
            <a:pPr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820960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323640" y="6381360"/>
            <a:ext cx="457164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Sources :  Insee -Estimation d’Emploi </a:t>
            </a:r>
            <a:endParaRPr lang="fr-FR" sz="9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                  France Travail-Dares, STMT, traitements DARES -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Calibri"/>
              </a:rPr>
              <a:t>Dreets</a:t>
            </a: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 Nouvelle-Aquitaine.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103680" y="0"/>
            <a:ext cx="8964000" cy="102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C00000"/>
                </a:solidFill>
                <a:latin typeface="Calibri"/>
              </a:rPr>
              <a:t>Graphe </a:t>
            </a:r>
            <a:r>
              <a:rPr lang="fr-FR" sz="1600" b="1" spc="-1" dirty="0">
                <a:solidFill>
                  <a:srgbClr val="C00000"/>
                </a:solidFill>
                <a:latin typeface="Calibri"/>
              </a:rPr>
              <a:t>1a</a:t>
            </a: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8B8B8B"/>
                </a:solidFill>
                <a:latin typeface="Calibri"/>
              </a:rPr>
              <a:t>Evolutions annuelles : inscrits à France Travail ABC et emploi salarié au 30/06/2025 </a:t>
            </a:r>
            <a:r>
              <a:rPr lang="fr-FR" sz="1600" b="1" spc="-1" dirty="0">
                <a:solidFill>
                  <a:srgbClr val="8B8B8B"/>
                </a:solidFill>
                <a:latin typeface="Calibri"/>
              </a:rPr>
              <a:t>par départements</a:t>
            </a:r>
            <a:endParaRPr lang="fr-FR" sz="1600" spc="-1" dirty="0"/>
          </a:p>
          <a:p>
            <a:pPr algn="ctr">
              <a:lnSpc>
                <a:spcPct val="100000"/>
              </a:lnSpc>
            </a:pPr>
            <a:endParaRPr lang="fr-FR" sz="1600" spc="-1" dirty="0"/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</p:txBody>
      </p:sp>
      <p:sp>
        <p:nvSpPr>
          <p:cNvPr id="100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045B417-4196-4CA7-974C-EC338E3F1907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fr-FR" sz="1200" b="0" strike="noStrike" spc="-1" dirty="0">
              <a:latin typeface="Times New Roman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A20F59-243E-FB1C-4CAC-9795C94EC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40" y="724230"/>
            <a:ext cx="8575035" cy="5632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3813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Sources :  ACOSS - URSSAF</a:t>
            </a:r>
          </a:p>
          <a:p>
            <a:r>
              <a:rPr lang="fr-FR" sz="9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France Travail-Dares, STMT, traitements </a:t>
            </a:r>
            <a:r>
              <a:rPr lang="fr-FR" sz="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DARES - </a:t>
            </a:r>
            <a:r>
              <a:rPr lang="fr-FR" sz="9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Dreets</a:t>
            </a:r>
            <a:r>
              <a:rPr lang="fr-FR" sz="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Nouvelle-Aquitaine</a:t>
            </a:r>
            <a:r>
              <a:rPr lang="fr-FR" sz="900" dirty="0"/>
              <a:t>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252535" y="116632"/>
            <a:ext cx="9345702" cy="4911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Graphe 1b</a:t>
            </a:r>
          </a:p>
          <a:p>
            <a:r>
              <a:rPr lang="fr-FR" sz="1600" b="1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Evolutions annuelles : </a:t>
            </a:r>
            <a:r>
              <a:rPr lang="fr-FR" sz="1600" b="1" spc="-1" dirty="0">
                <a:solidFill>
                  <a:srgbClr val="8B8B8B"/>
                </a:solidFill>
                <a:latin typeface="Calibri"/>
              </a:rPr>
              <a:t>inscrits à France Travail</a:t>
            </a:r>
            <a:r>
              <a:rPr lang="fr-FR" sz="1600" b="1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ABC et emploi salarié au 30/06/2025 par zone d’emploi</a:t>
            </a:r>
            <a:endParaRPr lang="fr-F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7452320" y="6418037"/>
            <a:ext cx="1450504" cy="340147"/>
          </a:xfrm>
          <a:prstGeom prst="rect">
            <a:avLst/>
          </a:prstGeom>
        </p:spPr>
        <p:txBody>
          <a:bodyPr/>
          <a:lstStyle/>
          <a:p>
            <a:pPr algn="r"/>
            <a:fld id="{0A21834D-1937-4919-868F-01E0D048637C}" type="slidenum">
              <a:rPr lang="fr-FR" sz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4</a:t>
            </a:fld>
            <a:endParaRPr lang="fr-FR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C95100-8607-272C-4D10-51F075634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6018"/>
            <a:ext cx="8584254" cy="5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23640" y="6381360"/>
            <a:ext cx="457164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Sources : -Insee Taux de chômage localisé</a:t>
            </a:r>
            <a:endParaRPr lang="fr-FR" sz="9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                  -France Travail-Dares, STMT, traitements DARES -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Calibri"/>
              </a:rPr>
              <a:t>Dreets</a:t>
            </a: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 Nouvelle-Aquitaine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101519" y="44640"/>
            <a:ext cx="9072896" cy="599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C00000"/>
                </a:solidFill>
                <a:latin typeface="Calibri"/>
              </a:rPr>
              <a:t>Graphe </a:t>
            </a:r>
            <a:r>
              <a:rPr lang="fr-FR" sz="1600" b="1" spc="-1" dirty="0">
                <a:solidFill>
                  <a:srgbClr val="C00000"/>
                </a:solidFill>
                <a:latin typeface="Calibri"/>
              </a:rPr>
              <a:t>2</a:t>
            </a:r>
            <a:r>
              <a:rPr lang="fr-FR" sz="1600" b="1" strike="noStrike" spc="-1" dirty="0">
                <a:solidFill>
                  <a:srgbClr val="C00000"/>
                </a:solidFill>
                <a:latin typeface="Calibri"/>
              </a:rPr>
              <a:t>a</a:t>
            </a: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8B8B8B"/>
                </a:solidFill>
                <a:latin typeface="Calibri"/>
              </a:rPr>
              <a:t>Evolution annuelle des inscrits à France Travail ABC et taux de chômage au 30/06/2025 </a:t>
            </a:r>
            <a:r>
              <a:rPr lang="fr-FR" sz="1600" b="1" spc="-1" dirty="0">
                <a:solidFill>
                  <a:srgbClr val="8B8B8B"/>
                </a:solidFill>
                <a:latin typeface="Calibri"/>
              </a:rPr>
              <a:t>par départements</a:t>
            </a:r>
            <a:endParaRPr lang="fr-FR" sz="1600" spc="-1" dirty="0"/>
          </a:p>
          <a:p>
            <a:pPr algn="ctr">
              <a:lnSpc>
                <a:spcPct val="100000"/>
              </a:lnSpc>
            </a:pPr>
            <a:endParaRPr lang="fr-FR" sz="1600" spc="-1" dirty="0"/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</p:txBody>
      </p:sp>
      <p:sp>
        <p:nvSpPr>
          <p:cNvPr id="10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9DF1318-DBFF-4D1E-97B1-820B7519E5A0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fr-FR" sz="1200" b="0" strike="noStrike" spc="-1">
              <a:latin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89F7BE4-D1CE-0027-B2E9-2566F5BE3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40" y="644150"/>
            <a:ext cx="8714366" cy="571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-324544" y="116640"/>
            <a:ext cx="9793088" cy="875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C00000"/>
                </a:solidFill>
                <a:latin typeface="Calibri"/>
              </a:rPr>
              <a:t>Graphe </a:t>
            </a:r>
            <a:r>
              <a:rPr lang="fr-FR" sz="1600" b="1" spc="-1" dirty="0">
                <a:solidFill>
                  <a:srgbClr val="C00000"/>
                </a:solidFill>
                <a:latin typeface="Calibri"/>
              </a:rPr>
              <a:t>2</a:t>
            </a:r>
            <a:r>
              <a:rPr lang="fr-FR" sz="1600" b="1" strike="noStrike" spc="-1" dirty="0">
                <a:solidFill>
                  <a:srgbClr val="C00000"/>
                </a:solidFill>
                <a:latin typeface="Calibri"/>
              </a:rPr>
              <a:t>b</a:t>
            </a: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8B8B8B"/>
                </a:solidFill>
                <a:latin typeface="Calibri"/>
              </a:rPr>
              <a:t>Situation des zones d’emploi au 30/06/2025  :</a:t>
            </a: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8B8B8B"/>
                </a:solidFill>
                <a:latin typeface="Calibri"/>
              </a:rPr>
              <a:t>Taux de chômage et évolution annuelle des inscrits à France Travail ABC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323640" y="6271560"/>
            <a:ext cx="457164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  Sources : - Insee -Estimation d’Emploi </a:t>
            </a:r>
            <a:endParaRPr lang="fr-FR" sz="9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                    - France Travail-Dares, STMT, traitements DARES -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Calibri"/>
              </a:rPr>
              <a:t>Dreets</a:t>
            </a: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 Nouvelle-Aquitaine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13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16FFA69-1CB1-40BB-A895-EAB75C69E1AE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fr-FR" sz="1200" b="0" strike="noStrike" spc="-1">
              <a:latin typeface="Times New Roman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0FF4635-95CB-2B58-AA0D-7302537DF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33" y="991713"/>
            <a:ext cx="8148407" cy="5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098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48200" y="6309360"/>
            <a:ext cx="457164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Source : -Insee Taux de chômage localisé</a:t>
            </a:r>
            <a:endParaRPr lang="fr-FR" sz="9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                -France Travail-Dares, STMT, traitements DARES -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Calibri"/>
              </a:rPr>
              <a:t>Dreets</a:t>
            </a: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 Nouvelle-Aquitaine.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07640" y="25200"/>
            <a:ext cx="8964000" cy="102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C00000"/>
                </a:solidFill>
                <a:latin typeface="Calibri"/>
              </a:rPr>
              <a:t>Graphe 3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8B8B8B"/>
                </a:solidFill>
                <a:latin typeface="Calibri"/>
              </a:rPr>
              <a:t>Evolutions annuelles 2025/2024 et 2024/2023 des inscrits à France Travail ABC 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8B8B8B"/>
                </a:solidFill>
                <a:latin typeface="Calibri"/>
              </a:rPr>
              <a:t>et taux de chômage 2025 et 2024 au 30/06 </a:t>
            </a:r>
            <a:r>
              <a:rPr lang="fr-FR" b="1" spc="-1" dirty="0">
                <a:solidFill>
                  <a:srgbClr val="8B8B8B"/>
                </a:solidFill>
                <a:latin typeface="Calibri"/>
              </a:rPr>
              <a:t>par départements</a:t>
            </a:r>
            <a:endParaRPr lang="fr-FR" spc="-1" dirty="0"/>
          </a:p>
          <a:p>
            <a:pPr algn="ctr">
              <a:lnSpc>
                <a:spcPct val="100000"/>
              </a:lnSpc>
            </a:pPr>
            <a:endParaRPr lang="fr-FR" spc="-1" dirty="0"/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113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B011E60-B479-474E-9743-CF4FFDE815D9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7</a:t>
            </a:fld>
            <a:endParaRPr lang="fr-FR" sz="1200" b="0" strike="noStrike" spc="-1">
              <a:latin typeface="Times New Roman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CB177C-4F1C-0D7E-4EA2-D42238716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00" y="881045"/>
            <a:ext cx="8318012" cy="5456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727200" y="6321347"/>
            <a:ext cx="4571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Source :  France Travail-Dares, STMT, traitements DARES -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Calibri"/>
              </a:rPr>
              <a:t>Dreets</a:t>
            </a: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 Nouvelle-Aquitaine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0" y="19800"/>
            <a:ext cx="8964000" cy="102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C00000"/>
                </a:solidFill>
                <a:latin typeface="Calibri"/>
              </a:rPr>
              <a:t>Graphe </a:t>
            </a:r>
            <a:r>
              <a:rPr lang="fr-FR" b="1" spc="-1" dirty="0">
                <a:solidFill>
                  <a:srgbClr val="C00000"/>
                </a:solidFill>
                <a:latin typeface="Calibri"/>
              </a:rPr>
              <a:t>4</a:t>
            </a:r>
            <a:r>
              <a:rPr lang="fr-FR" sz="1800" b="1" strike="noStrike" spc="-1" dirty="0">
                <a:solidFill>
                  <a:srgbClr val="C00000"/>
                </a:solidFill>
                <a:latin typeface="Calibri"/>
              </a:rPr>
              <a:t>a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8B8B8B"/>
                </a:solidFill>
                <a:latin typeface="Calibri"/>
              </a:rPr>
              <a:t>Evolution annuelle : inscrits à France Travail ABC totale et inscrits à France Travail ABC jeunes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8B8B8B"/>
                </a:solidFill>
                <a:latin typeface="Calibri"/>
              </a:rPr>
              <a:t>au 30/06/2025 </a:t>
            </a:r>
            <a:r>
              <a:rPr lang="fr-FR" b="1" spc="-1" dirty="0">
                <a:solidFill>
                  <a:srgbClr val="8B8B8B"/>
                </a:solidFill>
                <a:latin typeface="Calibri"/>
              </a:rPr>
              <a:t>par départements</a:t>
            </a:r>
            <a:endParaRPr lang="fr-FR" spc="-1" dirty="0"/>
          </a:p>
          <a:p>
            <a:pPr algn="ctr">
              <a:lnSpc>
                <a:spcPct val="100000"/>
              </a:lnSpc>
            </a:pPr>
            <a:endParaRPr lang="fr-FR" spc="-1" dirty="0"/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61DF0F6-1962-4204-817B-FD98423DC0EB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8</a:t>
            </a:fld>
            <a:endParaRPr lang="fr-FR" sz="1200" b="0" strike="noStrike" spc="-1">
              <a:latin typeface="Times New Roman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1D374F-2756-6666-10F6-0C5AF9033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60" y="911248"/>
            <a:ext cx="8388893" cy="5445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116640"/>
            <a:ext cx="8964488" cy="102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C00000"/>
                </a:solidFill>
                <a:latin typeface="Calibri"/>
              </a:rPr>
              <a:t>Graphe </a:t>
            </a:r>
            <a:r>
              <a:rPr lang="fr-FR" sz="1600" b="1" spc="-1" dirty="0">
                <a:solidFill>
                  <a:srgbClr val="C00000"/>
                </a:solidFill>
                <a:latin typeface="Calibri"/>
              </a:rPr>
              <a:t>4b</a:t>
            </a:r>
            <a:endParaRPr lang="fr-FR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8B8B8B"/>
                </a:solidFill>
                <a:latin typeface="Calibri"/>
              </a:rPr>
              <a:t>Situation des zones d’emploi</a:t>
            </a: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8B8B8B"/>
                </a:solidFill>
                <a:latin typeface="Calibri"/>
              </a:rPr>
              <a:t>Evolution annuelle inscrits à France Travail ABC jeunes et inscrits à France Travail ABC  au 30/06/2025</a:t>
            </a:r>
            <a:endParaRPr lang="fr-FR" sz="1600" spc="-1" dirty="0"/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755640" y="6473880"/>
            <a:ext cx="4571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Source : France Travail-Dares, STMT, traitements DARES - </a:t>
            </a:r>
            <a:r>
              <a:rPr lang="fr-FR" sz="900" b="0" strike="noStrike" spc="-1" dirty="0" err="1">
                <a:solidFill>
                  <a:srgbClr val="000000"/>
                </a:solidFill>
                <a:latin typeface="Calibri"/>
              </a:rPr>
              <a:t>Dreets</a:t>
            </a:r>
            <a:r>
              <a:rPr lang="fr-FR" sz="900" b="0" strike="noStrike" spc="-1" dirty="0">
                <a:solidFill>
                  <a:srgbClr val="000000"/>
                </a:solidFill>
                <a:latin typeface="Calibri"/>
              </a:rPr>
              <a:t> Nouvelle-Aquitaine</a:t>
            </a:r>
            <a:endParaRPr lang="fr-FR" sz="900" b="0" strike="noStrike" spc="-1" dirty="0">
              <a:latin typeface="Arial"/>
            </a:endParaRPr>
          </a:p>
        </p:txBody>
      </p:sp>
      <p:sp>
        <p:nvSpPr>
          <p:cNvPr id="135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EC1DA64-CC65-4EBD-9492-8B97A7EEF796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9</a:t>
            </a:fld>
            <a:endParaRPr lang="fr-FR" sz="1200" b="0" strike="noStrike" spc="-1">
              <a:latin typeface="Times New Roman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8D9827-5DB8-62FA-2A25-0FD584773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22" y="999360"/>
            <a:ext cx="8292756" cy="54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11588</TotalTime>
  <Words>668</Words>
  <Application>Microsoft Office PowerPoint</Application>
  <PresentationFormat>Affichage à l'écran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Ministère du travail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MICHELON Marie-Christine (DR-AQUIT)</dc:creator>
  <cp:lastModifiedBy>DUFOUR, Olivier (DREETS-NA)</cp:lastModifiedBy>
  <cp:revision>606</cp:revision>
  <cp:lastPrinted>2019-10-07T11:32:12Z</cp:lastPrinted>
  <dcterms:created xsi:type="dcterms:W3CDTF">2016-10-11T13:34:14Z</dcterms:created>
  <dcterms:modified xsi:type="dcterms:W3CDTF">2025-10-10T12:12:37Z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Ministère du travail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27</vt:i4>
  </property>
  <property fmtid="{D5CDD505-2E9C-101B-9397-08002B2CF9AE}" pid="13" name="MSIP_Label_3094c1fb-3db8-4cce-b079-9b022302847f_Enabled">
    <vt:lpwstr>true</vt:lpwstr>
  </property>
  <property fmtid="{D5CDD505-2E9C-101B-9397-08002B2CF9AE}" pid="14" name="MSIP_Label_3094c1fb-3db8-4cce-b079-9b022302847f_SetDate">
    <vt:lpwstr>2025-09-02T15:22:44Z</vt:lpwstr>
  </property>
  <property fmtid="{D5CDD505-2E9C-101B-9397-08002B2CF9AE}" pid="15" name="MSIP_Label_3094c1fb-3db8-4cce-b079-9b022302847f_Method">
    <vt:lpwstr>Standard</vt:lpwstr>
  </property>
  <property fmtid="{D5CDD505-2E9C-101B-9397-08002B2CF9AE}" pid="16" name="MSIP_Label_3094c1fb-3db8-4cce-b079-9b022302847f_Name">
    <vt:lpwstr>[Prod v5] C1 - Standard</vt:lpwstr>
  </property>
  <property fmtid="{D5CDD505-2E9C-101B-9397-08002B2CF9AE}" pid="17" name="MSIP_Label_3094c1fb-3db8-4cce-b079-9b022302847f_SiteId">
    <vt:lpwstr>035e5292-5a25-4509-bb08-a555f7d31a8b</vt:lpwstr>
  </property>
  <property fmtid="{D5CDD505-2E9C-101B-9397-08002B2CF9AE}" pid="18" name="MSIP_Label_3094c1fb-3db8-4cce-b079-9b022302847f_ActionId">
    <vt:lpwstr>990e32a4-316d-40df-a7a5-c28cd30ce88a</vt:lpwstr>
  </property>
  <property fmtid="{D5CDD505-2E9C-101B-9397-08002B2CF9AE}" pid="19" name="MSIP_Label_3094c1fb-3db8-4cce-b079-9b022302847f_ContentBits">
    <vt:lpwstr>0</vt:lpwstr>
  </property>
  <property fmtid="{D5CDD505-2E9C-101B-9397-08002B2CF9AE}" pid="20" name="MSIP_Label_3094c1fb-3db8-4cce-b079-9b022302847f_Tag">
    <vt:lpwstr>10, 3, 0, 1</vt:lpwstr>
  </property>
</Properties>
</file>