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23" r:id="rId3"/>
    <p:sldId id="257" r:id="rId4"/>
    <p:sldId id="324" r:id="rId5"/>
    <p:sldId id="325" r:id="rId6"/>
    <p:sldId id="309" r:id="rId7"/>
    <p:sldId id="326" r:id="rId8"/>
    <p:sldId id="317" r:id="rId9"/>
    <p:sldId id="260" r:id="rId10"/>
    <p:sldId id="327" r:id="rId11"/>
    <p:sldId id="318" r:id="rId12"/>
    <p:sldId id="319" r:id="rId13"/>
    <p:sldId id="301" r:id="rId14"/>
    <p:sldId id="310" r:id="rId15"/>
    <p:sldId id="328" r:id="rId1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KHET Hakim (DR-LIMOU)" initials="F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3300"/>
    <a:srgbClr val="66FF66"/>
    <a:srgbClr val="EB21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2522" autoAdjust="0"/>
  </p:normalViewPr>
  <p:slideViewPr>
    <p:cSldViewPr>
      <p:cViewPr>
        <p:scale>
          <a:sx n="66" d="100"/>
          <a:sy n="66" d="100"/>
        </p:scale>
        <p:origin x="-2214" y="-588"/>
      </p:cViewPr>
      <p:guideLst>
        <p:guide orient="horz" pos="2160"/>
        <p:guide pos="2880"/>
      </p:guideLst>
    </p:cSldViewPr>
  </p:slideViewPr>
  <p:outlineViewPr>
    <p:cViewPr>
      <p:scale>
        <a:sx n="33" d="100"/>
        <a:sy n="33" d="100"/>
      </p:scale>
      <p:origin x="0" y="1536"/>
    </p:cViewPr>
  </p:outlineViewPr>
  <p:notesTextViewPr>
    <p:cViewPr>
      <p:scale>
        <a:sx n="1" d="1"/>
        <a:sy n="1" d="1"/>
      </p:scale>
      <p:origin x="0" y="0"/>
    </p:cViewPr>
  </p:notesTextViewPr>
  <p:sorterViewPr>
    <p:cViewPr>
      <p:scale>
        <a:sx n="100" d="100"/>
        <a:sy n="100" d="100"/>
      </p:scale>
      <p:origin x="0" y="0"/>
    </p:cViewPr>
  </p:sorterViewPr>
  <p:notesViewPr>
    <p:cSldViewPr>
      <p:cViewPr>
        <p:scale>
          <a:sx n="136" d="100"/>
          <a:sy n="136" d="100"/>
        </p:scale>
        <p:origin x="-744" y="114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700"/>
            </a:pPr>
            <a:r>
              <a:rPr lang="fr-FR" sz="1700" dirty="0"/>
              <a:t>Répartition du budget </a:t>
            </a:r>
            <a:r>
              <a:rPr lang="fr-FR" sz="1700" dirty="0" smtClean="0"/>
              <a:t>IEJ</a:t>
            </a:r>
            <a:r>
              <a:rPr lang="fr-FR" sz="1700" baseline="0" dirty="0" smtClean="0"/>
              <a:t> </a:t>
            </a:r>
            <a:r>
              <a:rPr lang="fr-FR" sz="1700" dirty="0" smtClean="0"/>
              <a:t> </a:t>
            </a:r>
            <a:endParaRPr lang="fr-FR" sz="1700" dirty="0"/>
          </a:p>
        </c:rich>
      </c:tx>
      <c:layout/>
      <c:overlay val="0"/>
    </c:title>
    <c:autoTitleDeleted val="0"/>
    <c:plotArea>
      <c:layout>
        <c:manualLayout>
          <c:layoutTarget val="inner"/>
          <c:xMode val="edge"/>
          <c:yMode val="edge"/>
          <c:x val="0.14624575155079861"/>
          <c:y val="0.140240251083213"/>
          <c:w val="0.38862200316469703"/>
          <c:h val="0.8005613265192757"/>
        </c:manualLayout>
      </c:layout>
      <c:pieChart>
        <c:varyColors val="1"/>
        <c:ser>
          <c:idx val="0"/>
          <c:order val="0"/>
          <c:dPt>
            <c:idx val="1"/>
            <c:bubble3D val="0"/>
            <c:spPr>
              <a:solidFill>
                <a:srgbClr val="FF0000"/>
              </a:solidFill>
            </c:spPr>
          </c:dPt>
          <c:dPt>
            <c:idx val="2"/>
            <c:bubble3D val="0"/>
            <c:spPr>
              <a:solidFill>
                <a:srgbClr val="FFFF00"/>
              </a:solidFill>
            </c:spPr>
          </c:dPt>
          <c:dLbls>
            <c:dLbl>
              <c:idx val="0"/>
              <c:layout/>
              <c:tx>
                <c:rich>
                  <a:bodyPr/>
                  <a:lstStyle/>
                  <a:p>
                    <a:pPr>
                      <a:defRPr sz="991" b="1"/>
                    </a:pPr>
                    <a:r>
                      <a:rPr lang="en-US" sz="991" b="1"/>
                      <a:t>34%</a:t>
                    </a:r>
                  </a:p>
                </c:rich>
              </c:tx>
              <c:spPr/>
              <c:showLegendKey val="0"/>
              <c:showVal val="0"/>
              <c:showCatName val="0"/>
              <c:showSerName val="0"/>
              <c:showPercent val="0"/>
              <c:showBubbleSize val="0"/>
            </c:dLbl>
            <c:dLbl>
              <c:idx val="1"/>
              <c:layout/>
              <c:tx>
                <c:rich>
                  <a:bodyPr/>
                  <a:lstStyle/>
                  <a:p>
                    <a:pPr>
                      <a:defRPr sz="991" b="1"/>
                    </a:pPr>
                    <a:r>
                      <a:rPr lang="en-US" sz="991" b="1"/>
                      <a:t>45%</a:t>
                    </a:r>
                  </a:p>
                </c:rich>
              </c:tx>
              <c:spPr/>
              <c:dLblPos val="inEnd"/>
              <c:showLegendKey val="0"/>
              <c:showVal val="0"/>
              <c:showCatName val="0"/>
              <c:showSerName val="0"/>
              <c:showPercent val="0"/>
              <c:showBubbleSize val="0"/>
            </c:dLbl>
            <c:dLbl>
              <c:idx val="2"/>
              <c:layout/>
              <c:tx>
                <c:rich>
                  <a:bodyPr/>
                  <a:lstStyle/>
                  <a:p>
                    <a:pPr>
                      <a:defRPr/>
                    </a:pPr>
                    <a:r>
                      <a:rPr lang="en-US" sz="991" b="1"/>
                      <a:t>21%</a:t>
                    </a:r>
                  </a:p>
                </c:rich>
              </c:tx>
              <c:spPr/>
              <c:dLblPos val="inEnd"/>
              <c:showLegendKey val="0"/>
              <c:showVal val="0"/>
              <c:showCatName val="0"/>
              <c:showSerName val="0"/>
              <c:showPercent val="0"/>
              <c:showBubbleSize val="0"/>
            </c:dLbl>
            <c:showLegendKey val="0"/>
            <c:showVal val="0"/>
            <c:showCatName val="0"/>
            <c:showSerName val="0"/>
            <c:showPercent val="0"/>
            <c:showBubbleSize val="0"/>
          </c:dLbls>
          <c:cat>
            <c:strRef>
              <c:f>Feuil1!$B$4:$B$6</c:f>
              <c:strCache>
                <c:ptCount val="3"/>
                <c:pt idx="0">
                  <c:v>Conseils départementaux</c:v>
                </c:pt>
                <c:pt idx="1">
                  <c:v>Missions locales</c:v>
                </c:pt>
                <c:pt idx="2">
                  <c:v>Associations</c:v>
                </c:pt>
              </c:strCache>
            </c:strRef>
          </c:cat>
          <c:val>
            <c:numRef>
              <c:f>Feuil1!$C$4:$C$6</c:f>
              <c:numCache>
                <c:formatCode>General</c:formatCode>
                <c:ptCount val="3"/>
                <c:pt idx="0">
                  <c:v>3.73</c:v>
                </c:pt>
                <c:pt idx="1">
                  <c:v>4.6499999999999995</c:v>
                </c:pt>
                <c:pt idx="2">
                  <c:v>2.14</c:v>
                </c:pt>
              </c:numCache>
            </c:numRef>
          </c:val>
        </c:ser>
        <c:dLbls>
          <c:showLegendKey val="0"/>
          <c:showVal val="0"/>
          <c:showCatName val="0"/>
          <c:showSerName val="0"/>
          <c:showPercent val="0"/>
          <c:showBubbleSize val="0"/>
          <c:showLeaderLines val="1"/>
        </c:dLbls>
        <c:firstSliceAng val="0"/>
      </c:pieChart>
      <c:spPr>
        <a:noFill/>
        <a:ln w="17988">
          <a:noFill/>
        </a:ln>
      </c:spPr>
    </c:plotArea>
    <c:legend>
      <c:legendPos val="r"/>
      <c:legendEntry>
        <c:idx val="0"/>
        <c:txPr>
          <a:bodyPr/>
          <a:lstStyle/>
          <a:p>
            <a:pPr>
              <a:defRPr sz="991" b="1"/>
            </a:pPr>
            <a:endParaRPr lang="fr-FR"/>
          </a:p>
        </c:txPr>
      </c:legendEntry>
      <c:legendEntry>
        <c:idx val="1"/>
        <c:txPr>
          <a:bodyPr/>
          <a:lstStyle/>
          <a:p>
            <a:pPr>
              <a:defRPr sz="991" b="1"/>
            </a:pPr>
            <a:endParaRPr lang="fr-FR"/>
          </a:p>
        </c:txPr>
      </c:legendEntry>
      <c:legendEntry>
        <c:idx val="2"/>
        <c:txPr>
          <a:bodyPr/>
          <a:lstStyle/>
          <a:p>
            <a:pPr>
              <a:defRPr sz="991" b="1"/>
            </a:pPr>
            <a:endParaRPr lang="fr-FR"/>
          </a:p>
        </c:txPr>
      </c:legendEntry>
      <c:layout>
        <c:manualLayout>
          <c:xMode val="edge"/>
          <c:yMode val="edge"/>
          <c:x val="0.61181661663280562"/>
          <c:y val="0.3448581678967983"/>
          <c:w val="0.3715167503933639"/>
          <c:h val="0.39824646080313786"/>
        </c:manualLayout>
      </c:layout>
      <c:overlay val="0"/>
    </c:legend>
    <c:plotVisOnly val="1"/>
    <c:dispBlanksAs val="zero"/>
    <c:showDLblsOverMax val="0"/>
  </c:chart>
  <c:spPr>
    <a:noFill/>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0DDFF5-C611-4A29-9E29-AC87A1B2563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3E4143B3-DA92-4FA2-97F3-2AB72A3E799F}">
      <dgm:prSet phldrT="[Texte]"/>
      <dgm:spPr/>
      <dgm:t>
        <a:bodyPr/>
        <a:lstStyle/>
        <a:p>
          <a:r>
            <a:rPr lang="fr-FR" dirty="0" smtClean="0"/>
            <a:t>Accompagnement vers une mobilité autonome et durable</a:t>
          </a:r>
          <a:endParaRPr lang="fr-FR" dirty="0"/>
        </a:p>
      </dgm:t>
    </dgm:pt>
    <dgm:pt modelId="{83A47F72-82F0-4B0D-9989-AC00FD754AD9}" type="parTrans" cxnId="{6350AF4E-A781-4BB0-82D8-B0DB65B84C70}">
      <dgm:prSet/>
      <dgm:spPr/>
      <dgm:t>
        <a:bodyPr/>
        <a:lstStyle/>
        <a:p>
          <a:endParaRPr lang="fr-FR"/>
        </a:p>
      </dgm:t>
    </dgm:pt>
    <dgm:pt modelId="{BB9ED5EE-B33B-4054-859E-25C6BF7E4959}" type="sibTrans" cxnId="{6350AF4E-A781-4BB0-82D8-B0DB65B84C70}">
      <dgm:prSet/>
      <dgm:spPr/>
      <dgm:t>
        <a:bodyPr/>
        <a:lstStyle/>
        <a:p>
          <a:endParaRPr lang="fr-FR"/>
        </a:p>
      </dgm:t>
    </dgm:pt>
    <dgm:pt modelId="{77DBFB39-8310-4D8E-86B0-BFB9CABB318B}">
      <dgm:prSet phldrT="[Texte]"/>
      <dgm:spPr/>
      <dgm:t>
        <a:bodyPr/>
        <a:lstStyle/>
        <a:p>
          <a:r>
            <a:rPr lang="fr-FR" dirty="0" smtClean="0"/>
            <a:t>Repérage des freins à la mobilité</a:t>
          </a:r>
          <a:endParaRPr lang="fr-FR" dirty="0"/>
        </a:p>
      </dgm:t>
    </dgm:pt>
    <dgm:pt modelId="{935158C2-F49A-4C82-9038-EE6B88676F26}" type="parTrans" cxnId="{8048C022-173E-4747-B49C-776114851FDB}">
      <dgm:prSet/>
      <dgm:spPr/>
      <dgm:t>
        <a:bodyPr/>
        <a:lstStyle/>
        <a:p>
          <a:endParaRPr lang="fr-FR"/>
        </a:p>
      </dgm:t>
    </dgm:pt>
    <dgm:pt modelId="{D6FFE81C-D56F-4C55-98D1-F10DC58191D2}" type="sibTrans" cxnId="{8048C022-173E-4747-B49C-776114851FDB}">
      <dgm:prSet/>
      <dgm:spPr/>
      <dgm:t>
        <a:bodyPr/>
        <a:lstStyle/>
        <a:p>
          <a:endParaRPr lang="fr-FR"/>
        </a:p>
      </dgm:t>
    </dgm:pt>
    <dgm:pt modelId="{A96E1A5D-A7A3-469C-992C-528A969D0FE9}">
      <dgm:prSet phldrT="[Texte]"/>
      <dgm:spPr/>
      <dgm:t>
        <a:bodyPr/>
        <a:lstStyle/>
        <a:p>
          <a:r>
            <a:rPr lang="fr-FR" dirty="0" smtClean="0"/>
            <a:t>Coordination et animation du territoire de l’agglomération bordelaise</a:t>
          </a:r>
          <a:endParaRPr lang="fr-FR" dirty="0"/>
        </a:p>
      </dgm:t>
    </dgm:pt>
    <dgm:pt modelId="{2BF25C3A-8F38-4034-B2DC-10318F50DE12}" type="parTrans" cxnId="{E69E3B6C-807F-4935-B18E-84AE29A9F5FC}">
      <dgm:prSet/>
      <dgm:spPr/>
      <dgm:t>
        <a:bodyPr/>
        <a:lstStyle/>
        <a:p>
          <a:endParaRPr lang="fr-FR"/>
        </a:p>
      </dgm:t>
    </dgm:pt>
    <dgm:pt modelId="{12522EB2-D2F4-47E4-9507-5A4232A7A012}" type="sibTrans" cxnId="{E69E3B6C-807F-4935-B18E-84AE29A9F5FC}">
      <dgm:prSet/>
      <dgm:spPr/>
      <dgm:t>
        <a:bodyPr/>
        <a:lstStyle/>
        <a:p>
          <a:endParaRPr lang="fr-FR"/>
        </a:p>
      </dgm:t>
    </dgm:pt>
    <dgm:pt modelId="{04D48C2B-874E-44F4-A420-5D96825641F7}">
      <dgm:prSet phldrT="[Texte]"/>
      <dgm:spPr/>
      <dgm:t>
        <a:bodyPr/>
        <a:lstStyle/>
        <a:p>
          <a:r>
            <a:rPr lang="fr-FR" dirty="0" smtClean="0"/>
            <a:t>production et mise à jour de l’Atlas de la mobilité inclusive.</a:t>
          </a:r>
          <a:endParaRPr lang="fr-FR" dirty="0"/>
        </a:p>
      </dgm:t>
    </dgm:pt>
    <dgm:pt modelId="{F3EE3F44-D340-4EED-916B-CED74FE7D80E}" type="parTrans" cxnId="{E888FD06-B96F-4B07-8ED8-95AAEB3DA3A2}">
      <dgm:prSet/>
      <dgm:spPr/>
      <dgm:t>
        <a:bodyPr/>
        <a:lstStyle/>
        <a:p>
          <a:endParaRPr lang="fr-FR"/>
        </a:p>
      </dgm:t>
    </dgm:pt>
    <dgm:pt modelId="{597D5DE9-9D38-49D0-8BAE-C999FF5EA729}" type="sibTrans" cxnId="{E888FD06-B96F-4B07-8ED8-95AAEB3DA3A2}">
      <dgm:prSet/>
      <dgm:spPr/>
      <dgm:t>
        <a:bodyPr/>
        <a:lstStyle/>
        <a:p>
          <a:endParaRPr lang="fr-FR"/>
        </a:p>
      </dgm:t>
    </dgm:pt>
    <dgm:pt modelId="{477577DA-F190-42A4-BAB9-C9C3A5ADDBB5}">
      <dgm:prSet/>
      <dgm:spPr/>
      <dgm:t>
        <a:bodyPr/>
        <a:lstStyle/>
        <a:p>
          <a:r>
            <a:rPr lang="fr-FR" dirty="0" smtClean="0"/>
            <a:t>Formation mobilité </a:t>
          </a:r>
          <a:endParaRPr lang="fr-FR" dirty="0"/>
        </a:p>
      </dgm:t>
    </dgm:pt>
    <dgm:pt modelId="{7BC892FE-66CC-4DBA-9CE4-CB71002AE68F}" type="parTrans" cxnId="{711A5AE0-FE00-46C2-B643-4D02FF1EEAC8}">
      <dgm:prSet/>
      <dgm:spPr/>
      <dgm:t>
        <a:bodyPr/>
        <a:lstStyle/>
        <a:p>
          <a:endParaRPr lang="fr-FR"/>
        </a:p>
      </dgm:t>
    </dgm:pt>
    <dgm:pt modelId="{90C2B8D9-D8DD-4092-959C-01AC655CE432}" type="sibTrans" cxnId="{711A5AE0-FE00-46C2-B643-4D02FF1EEAC8}">
      <dgm:prSet/>
      <dgm:spPr/>
      <dgm:t>
        <a:bodyPr/>
        <a:lstStyle/>
        <a:p>
          <a:endParaRPr lang="fr-FR"/>
        </a:p>
      </dgm:t>
    </dgm:pt>
    <dgm:pt modelId="{189BCC44-6CAD-44CF-B446-060A140454CF}">
      <dgm:prSet/>
      <dgm:spPr/>
      <dgm:t>
        <a:bodyPr/>
        <a:lstStyle/>
        <a:p>
          <a:r>
            <a:rPr lang="fr-FR" dirty="0" smtClean="0"/>
            <a:t>Mise à disposition de véhicules</a:t>
          </a:r>
          <a:endParaRPr lang="fr-FR" dirty="0"/>
        </a:p>
      </dgm:t>
    </dgm:pt>
    <dgm:pt modelId="{53C96E0B-C4CD-4415-B08A-78ECAD3E0C47}" type="parTrans" cxnId="{ADA5B3D5-B65C-46FF-914A-AAA3815FC426}">
      <dgm:prSet/>
      <dgm:spPr/>
      <dgm:t>
        <a:bodyPr/>
        <a:lstStyle/>
        <a:p>
          <a:endParaRPr lang="fr-FR"/>
        </a:p>
      </dgm:t>
    </dgm:pt>
    <dgm:pt modelId="{F27C7B56-FBC5-4002-B98E-17DED0D644D2}" type="sibTrans" cxnId="{ADA5B3D5-B65C-46FF-914A-AAA3815FC426}">
      <dgm:prSet/>
      <dgm:spPr/>
      <dgm:t>
        <a:bodyPr/>
        <a:lstStyle/>
        <a:p>
          <a:endParaRPr lang="fr-FR"/>
        </a:p>
      </dgm:t>
    </dgm:pt>
    <dgm:pt modelId="{72F68D73-7AA2-4D96-AA64-1657541777BD}">
      <dgm:prSet/>
      <dgm:spPr/>
      <dgm:t>
        <a:bodyPr/>
        <a:lstStyle/>
        <a:p>
          <a:r>
            <a:rPr lang="fr-FR" dirty="0" smtClean="0"/>
            <a:t>Bilan de compétences Mobilité</a:t>
          </a:r>
          <a:endParaRPr lang="fr-FR" dirty="0"/>
        </a:p>
      </dgm:t>
    </dgm:pt>
    <dgm:pt modelId="{C96208AA-97D4-47E3-8422-C662DF61514F}" type="parTrans" cxnId="{B66EB521-4069-42BD-AC7C-9820105A31BD}">
      <dgm:prSet/>
      <dgm:spPr/>
      <dgm:t>
        <a:bodyPr/>
        <a:lstStyle/>
        <a:p>
          <a:endParaRPr lang="fr-FR"/>
        </a:p>
      </dgm:t>
    </dgm:pt>
    <dgm:pt modelId="{97FF4032-CBE4-423E-AD4D-29D46B07AFB9}" type="sibTrans" cxnId="{B66EB521-4069-42BD-AC7C-9820105A31BD}">
      <dgm:prSet/>
      <dgm:spPr/>
      <dgm:t>
        <a:bodyPr/>
        <a:lstStyle/>
        <a:p>
          <a:endParaRPr lang="fr-FR"/>
        </a:p>
      </dgm:t>
    </dgm:pt>
    <dgm:pt modelId="{EDD509AF-FA93-447A-B2D9-0E2496F44C65}">
      <dgm:prSet phldrT="[Texte]"/>
      <dgm:spPr/>
      <dgm:t>
        <a:bodyPr/>
        <a:lstStyle/>
        <a:p>
          <a:r>
            <a:rPr lang="fr-FR" dirty="0" smtClean="0"/>
            <a:t>coordination autour de la mobilité des publics en insertion </a:t>
          </a:r>
          <a:endParaRPr lang="fr-FR" dirty="0"/>
        </a:p>
      </dgm:t>
    </dgm:pt>
    <dgm:pt modelId="{8FF11B8E-A162-4706-BC64-60A45E03D305}" type="parTrans" cxnId="{956FB607-2EE0-44B2-9518-B2A2151C6450}">
      <dgm:prSet/>
      <dgm:spPr/>
      <dgm:t>
        <a:bodyPr/>
        <a:lstStyle/>
        <a:p>
          <a:endParaRPr lang="fr-FR"/>
        </a:p>
      </dgm:t>
    </dgm:pt>
    <dgm:pt modelId="{FE701AA0-E2DC-40F8-91DE-7836C0431E1D}" type="sibTrans" cxnId="{956FB607-2EE0-44B2-9518-B2A2151C6450}">
      <dgm:prSet/>
      <dgm:spPr/>
      <dgm:t>
        <a:bodyPr/>
        <a:lstStyle/>
        <a:p>
          <a:endParaRPr lang="fr-FR"/>
        </a:p>
      </dgm:t>
    </dgm:pt>
    <dgm:pt modelId="{1C7C2F26-6A45-401A-A120-42C8345E6AA7}" type="pres">
      <dgm:prSet presAssocID="{3C0DDFF5-C611-4A29-9E29-AC87A1B25631}" presName="Name0" presStyleCnt="0">
        <dgm:presLayoutVars>
          <dgm:dir/>
          <dgm:animLvl val="lvl"/>
          <dgm:resizeHandles/>
        </dgm:presLayoutVars>
      </dgm:prSet>
      <dgm:spPr/>
      <dgm:t>
        <a:bodyPr/>
        <a:lstStyle/>
        <a:p>
          <a:endParaRPr lang="fr-FR"/>
        </a:p>
      </dgm:t>
    </dgm:pt>
    <dgm:pt modelId="{B4D6411E-DA27-429A-9179-928DF98D101D}" type="pres">
      <dgm:prSet presAssocID="{3E4143B3-DA92-4FA2-97F3-2AB72A3E799F}" presName="linNode" presStyleCnt="0"/>
      <dgm:spPr/>
    </dgm:pt>
    <dgm:pt modelId="{27BAE694-21D4-4CB5-9951-94F1A2701859}" type="pres">
      <dgm:prSet presAssocID="{3E4143B3-DA92-4FA2-97F3-2AB72A3E799F}" presName="parentShp" presStyleLbl="node1" presStyleIdx="0" presStyleCnt="2">
        <dgm:presLayoutVars>
          <dgm:bulletEnabled val="1"/>
        </dgm:presLayoutVars>
      </dgm:prSet>
      <dgm:spPr/>
      <dgm:t>
        <a:bodyPr/>
        <a:lstStyle/>
        <a:p>
          <a:endParaRPr lang="fr-FR"/>
        </a:p>
      </dgm:t>
    </dgm:pt>
    <dgm:pt modelId="{75A6DE89-973F-4F78-B7A8-3119F69D0429}" type="pres">
      <dgm:prSet presAssocID="{3E4143B3-DA92-4FA2-97F3-2AB72A3E799F}" presName="childShp" presStyleLbl="bgAccFollowNode1" presStyleIdx="0" presStyleCnt="2" custScaleX="84501" custScaleY="77324">
        <dgm:presLayoutVars>
          <dgm:bulletEnabled val="1"/>
        </dgm:presLayoutVars>
      </dgm:prSet>
      <dgm:spPr/>
      <dgm:t>
        <a:bodyPr/>
        <a:lstStyle/>
        <a:p>
          <a:endParaRPr lang="fr-FR"/>
        </a:p>
      </dgm:t>
    </dgm:pt>
    <dgm:pt modelId="{9BC6F3C6-23AE-49D1-BFEA-5498F1E25E2E}" type="pres">
      <dgm:prSet presAssocID="{BB9ED5EE-B33B-4054-859E-25C6BF7E4959}" presName="spacing" presStyleCnt="0"/>
      <dgm:spPr/>
    </dgm:pt>
    <dgm:pt modelId="{1834727F-1E65-466C-894E-AEDBCE6DDD00}" type="pres">
      <dgm:prSet presAssocID="{A96E1A5D-A7A3-469C-992C-528A969D0FE9}" presName="linNode" presStyleCnt="0"/>
      <dgm:spPr/>
    </dgm:pt>
    <dgm:pt modelId="{155B8305-7EEF-4B9B-9393-A3DCA8559A78}" type="pres">
      <dgm:prSet presAssocID="{A96E1A5D-A7A3-469C-992C-528A969D0FE9}" presName="parentShp" presStyleLbl="node1" presStyleIdx="1" presStyleCnt="2">
        <dgm:presLayoutVars>
          <dgm:bulletEnabled val="1"/>
        </dgm:presLayoutVars>
      </dgm:prSet>
      <dgm:spPr/>
      <dgm:t>
        <a:bodyPr/>
        <a:lstStyle/>
        <a:p>
          <a:endParaRPr lang="fr-FR"/>
        </a:p>
      </dgm:t>
    </dgm:pt>
    <dgm:pt modelId="{3A3A904C-1EFF-4D3F-9B7B-43667DA387B5}" type="pres">
      <dgm:prSet presAssocID="{A96E1A5D-A7A3-469C-992C-528A969D0FE9}" presName="childShp" presStyleLbl="bgAccFollowNode1" presStyleIdx="1" presStyleCnt="2" custScaleX="88376" custScaleY="70944">
        <dgm:presLayoutVars>
          <dgm:bulletEnabled val="1"/>
        </dgm:presLayoutVars>
      </dgm:prSet>
      <dgm:spPr/>
      <dgm:t>
        <a:bodyPr/>
        <a:lstStyle/>
        <a:p>
          <a:endParaRPr lang="fr-FR"/>
        </a:p>
      </dgm:t>
    </dgm:pt>
  </dgm:ptLst>
  <dgm:cxnLst>
    <dgm:cxn modelId="{2D804040-F3B1-4877-B424-6F939C5F2FC7}" type="presOf" srcId="{A96E1A5D-A7A3-469C-992C-528A969D0FE9}" destId="{155B8305-7EEF-4B9B-9393-A3DCA8559A78}" srcOrd="0" destOrd="0" presId="urn:microsoft.com/office/officeart/2005/8/layout/vList6"/>
    <dgm:cxn modelId="{5CDD08A5-3FE7-4021-B2A1-46D1090A2939}" type="presOf" srcId="{3C0DDFF5-C611-4A29-9E29-AC87A1B25631}" destId="{1C7C2F26-6A45-401A-A120-42C8345E6AA7}" srcOrd="0" destOrd="0" presId="urn:microsoft.com/office/officeart/2005/8/layout/vList6"/>
    <dgm:cxn modelId="{273374E5-EC34-450D-BDDC-861DBE787A6A}" type="presOf" srcId="{3E4143B3-DA92-4FA2-97F3-2AB72A3E799F}" destId="{27BAE694-21D4-4CB5-9951-94F1A2701859}" srcOrd="0" destOrd="0" presId="urn:microsoft.com/office/officeart/2005/8/layout/vList6"/>
    <dgm:cxn modelId="{ADA5B3D5-B65C-46FF-914A-AAA3815FC426}" srcId="{3E4143B3-DA92-4FA2-97F3-2AB72A3E799F}" destId="{189BCC44-6CAD-44CF-B446-060A140454CF}" srcOrd="2" destOrd="0" parTransId="{53C96E0B-C4CD-4415-B08A-78ECAD3E0C47}" sibTransId="{F27C7B56-FBC5-4002-B98E-17DED0D644D2}"/>
    <dgm:cxn modelId="{DDC2AE07-B83E-4936-9B3F-5E3520631D09}" type="presOf" srcId="{04D48C2B-874E-44F4-A420-5D96825641F7}" destId="{3A3A904C-1EFF-4D3F-9B7B-43667DA387B5}" srcOrd="0" destOrd="1" presId="urn:microsoft.com/office/officeart/2005/8/layout/vList6"/>
    <dgm:cxn modelId="{6350AF4E-A781-4BB0-82D8-B0DB65B84C70}" srcId="{3C0DDFF5-C611-4A29-9E29-AC87A1B25631}" destId="{3E4143B3-DA92-4FA2-97F3-2AB72A3E799F}" srcOrd="0" destOrd="0" parTransId="{83A47F72-82F0-4B0D-9989-AC00FD754AD9}" sibTransId="{BB9ED5EE-B33B-4054-859E-25C6BF7E4959}"/>
    <dgm:cxn modelId="{36892145-97EE-4B25-9850-79200F65CF0B}" type="presOf" srcId="{72F68D73-7AA2-4D96-AA64-1657541777BD}" destId="{75A6DE89-973F-4F78-B7A8-3119F69D0429}" srcOrd="0" destOrd="3" presId="urn:microsoft.com/office/officeart/2005/8/layout/vList6"/>
    <dgm:cxn modelId="{711A5AE0-FE00-46C2-B643-4D02FF1EEAC8}" srcId="{3E4143B3-DA92-4FA2-97F3-2AB72A3E799F}" destId="{477577DA-F190-42A4-BAB9-C9C3A5ADDBB5}" srcOrd="1" destOrd="0" parTransId="{7BC892FE-66CC-4DBA-9CE4-CB71002AE68F}" sibTransId="{90C2B8D9-D8DD-4092-959C-01AC655CE432}"/>
    <dgm:cxn modelId="{956FB607-2EE0-44B2-9518-B2A2151C6450}" srcId="{A96E1A5D-A7A3-469C-992C-528A969D0FE9}" destId="{EDD509AF-FA93-447A-B2D9-0E2496F44C65}" srcOrd="0" destOrd="0" parTransId="{8FF11B8E-A162-4706-BC64-60A45E03D305}" sibTransId="{FE701AA0-E2DC-40F8-91DE-7836C0431E1D}"/>
    <dgm:cxn modelId="{8048C022-173E-4747-B49C-776114851FDB}" srcId="{3E4143B3-DA92-4FA2-97F3-2AB72A3E799F}" destId="{77DBFB39-8310-4D8E-86B0-BFB9CABB318B}" srcOrd="0" destOrd="0" parTransId="{935158C2-F49A-4C82-9038-EE6B88676F26}" sibTransId="{D6FFE81C-D56F-4C55-98D1-F10DC58191D2}"/>
    <dgm:cxn modelId="{A4EEC114-452F-4C05-84D3-C375176D3ED6}" type="presOf" srcId="{EDD509AF-FA93-447A-B2D9-0E2496F44C65}" destId="{3A3A904C-1EFF-4D3F-9B7B-43667DA387B5}" srcOrd="0" destOrd="0" presId="urn:microsoft.com/office/officeart/2005/8/layout/vList6"/>
    <dgm:cxn modelId="{B66EB521-4069-42BD-AC7C-9820105A31BD}" srcId="{3E4143B3-DA92-4FA2-97F3-2AB72A3E799F}" destId="{72F68D73-7AA2-4D96-AA64-1657541777BD}" srcOrd="3" destOrd="0" parTransId="{C96208AA-97D4-47E3-8422-C662DF61514F}" sibTransId="{97FF4032-CBE4-423E-AD4D-29D46B07AFB9}"/>
    <dgm:cxn modelId="{E3EE1C6B-B2EA-4045-8186-F2255CC54152}" type="presOf" srcId="{77DBFB39-8310-4D8E-86B0-BFB9CABB318B}" destId="{75A6DE89-973F-4F78-B7A8-3119F69D0429}" srcOrd="0" destOrd="0" presId="urn:microsoft.com/office/officeart/2005/8/layout/vList6"/>
    <dgm:cxn modelId="{A841CF49-2004-436C-AEAF-08416CC39706}" type="presOf" srcId="{477577DA-F190-42A4-BAB9-C9C3A5ADDBB5}" destId="{75A6DE89-973F-4F78-B7A8-3119F69D0429}" srcOrd="0" destOrd="1" presId="urn:microsoft.com/office/officeart/2005/8/layout/vList6"/>
    <dgm:cxn modelId="{E69E3B6C-807F-4935-B18E-84AE29A9F5FC}" srcId="{3C0DDFF5-C611-4A29-9E29-AC87A1B25631}" destId="{A96E1A5D-A7A3-469C-992C-528A969D0FE9}" srcOrd="1" destOrd="0" parTransId="{2BF25C3A-8F38-4034-B2DC-10318F50DE12}" sibTransId="{12522EB2-D2F4-47E4-9507-5A4232A7A012}"/>
    <dgm:cxn modelId="{E888FD06-B96F-4B07-8ED8-95AAEB3DA3A2}" srcId="{A96E1A5D-A7A3-469C-992C-528A969D0FE9}" destId="{04D48C2B-874E-44F4-A420-5D96825641F7}" srcOrd="1" destOrd="0" parTransId="{F3EE3F44-D340-4EED-916B-CED74FE7D80E}" sibTransId="{597D5DE9-9D38-49D0-8BAE-C999FF5EA729}"/>
    <dgm:cxn modelId="{DED4AFAA-2546-4F62-84BA-8840121F8B03}" type="presOf" srcId="{189BCC44-6CAD-44CF-B446-060A140454CF}" destId="{75A6DE89-973F-4F78-B7A8-3119F69D0429}" srcOrd="0" destOrd="2" presId="urn:microsoft.com/office/officeart/2005/8/layout/vList6"/>
    <dgm:cxn modelId="{3C93FCBC-CCF3-451F-8B83-349EADF239C5}" type="presParOf" srcId="{1C7C2F26-6A45-401A-A120-42C8345E6AA7}" destId="{B4D6411E-DA27-429A-9179-928DF98D101D}" srcOrd="0" destOrd="0" presId="urn:microsoft.com/office/officeart/2005/8/layout/vList6"/>
    <dgm:cxn modelId="{E25F58A5-FC98-47F8-9808-26BF62FA8B6E}" type="presParOf" srcId="{B4D6411E-DA27-429A-9179-928DF98D101D}" destId="{27BAE694-21D4-4CB5-9951-94F1A2701859}" srcOrd="0" destOrd="0" presId="urn:microsoft.com/office/officeart/2005/8/layout/vList6"/>
    <dgm:cxn modelId="{1CDDC4BF-19C3-4110-9DDF-C16A39079C99}" type="presParOf" srcId="{B4D6411E-DA27-429A-9179-928DF98D101D}" destId="{75A6DE89-973F-4F78-B7A8-3119F69D0429}" srcOrd="1" destOrd="0" presId="urn:microsoft.com/office/officeart/2005/8/layout/vList6"/>
    <dgm:cxn modelId="{F34D7DE5-16D4-42EC-8200-A133085932F3}" type="presParOf" srcId="{1C7C2F26-6A45-401A-A120-42C8345E6AA7}" destId="{9BC6F3C6-23AE-49D1-BFEA-5498F1E25E2E}" srcOrd="1" destOrd="0" presId="urn:microsoft.com/office/officeart/2005/8/layout/vList6"/>
    <dgm:cxn modelId="{D359C7F6-C446-4DC6-9BF9-1E2F5E949A66}" type="presParOf" srcId="{1C7C2F26-6A45-401A-A120-42C8345E6AA7}" destId="{1834727F-1E65-466C-894E-AEDBCE6DDD00}" srcOrd="2" destOrd="0" presId="urn:microsoft.com/office/officeart/2005/8/layout/vList6"/>
    <dgm:cxn modelId="{983DFAF2-D83F-44D2-B726-58563C71D33F}" type="presParOf" srcId="{1834727F-1E65-466C-894E-AEDBCE6DDD00}" destId="{155B8305-7EEF-4B9B-9393-A3DCA8559A78}" srcOrd="0" destOrd="0" presId="urn:microsoft.com/office/officeart/2005/8/layout/vList6"/>
    <dgm:cxn modelId="{200413E2-411F-4A1D-BA13-F187347FFBE5}" type="presParOf" srcId="{1834727F-1E65-466C-894E-AEDBCE6DDD00}" destId="{3A3A904C-1EFF-4D3F-9B7B-43667DA387B5}"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7FBF03-018F-43CC-B6B1-4414BF6B6D80}" type="doc">
      <dgm:prSet loTypeId="urn:microsoft.com/office/officeart/2005/8/layout/process4" loCatId="list" qsTypeId="urn:microsoft.com/office/officeart/2005/8/quickstyle/simple1" qsCatId="simple" csTypeId="urn:microsoft.com/office/officeart/2005/8/colors/accent1_2" csCatId="accent1" phldr="1"/>
      <dgm:spPr/>
    </dgm:pt>
    <dgm:pt modelId="{F996ECD1-7A2A-4D96-B981-B266FE79C219}">
      <dgm:prSet phldrT="[Texte]"/>
      <dgm:spPr>
        <a:solidFill>
          <a:srgbClr val="66FF66"/>
        </a:solidFill>
      </dgm:spPr>
      <dgm:t>
        <a:bodyPr/>
        <a:lstStyle/>
        <a:p>
          <a:r>
            <a:rPr lang="fr-FR" b="1" dirty="0" smtClean="0">
              <a:solidFill>
                <a:schemeClr val="bg1"/>
              </a:solidFill>
            </a:rPr>
            <a:t>Repérage de NEETS très éloignés de l’emploi</a:t>
          </a:r>
          <a:endParaRPr lang="fr-FR" b="1" dirty="0">
            <a:solidFill>
              <a:schemeClr val="bg1"/>
            </a:solidFill>
          </a:endParaRPr>
        </a:p>
      </dgm:t>
    </dgm:pt>
    <dgm:pt modelId="{93D1FC54-A5EE-4E0D-98F3-B2A4E92FBDF3}" type="parTrans" cxnId="{38B60CF3-0F23-4462-B4F2-DCE7BE23EAFC}">
      <dgm:prSet/>
      <dgm:spPr/>
      <dgm:t>
        <a:bodyPr/>
        <a:lstStyle/>
        <a:p>
          <a:endParaRPr lang="fr-FR"/>
        </a:p>
      </dgm:t>
    </dgm:pt>
    <dgm:pt modelId="{91AD0880-1039-4252-8EE6-EBF3A0AEB6B8}" type="sibTrans" cxnId="{38B60CF3-0F23-4462-B4F2-DCE7BE23EAFC}">
      <dgm:prSet/>
      <dgm:spPr/>
      <dgm:t>
        <a:bodyPr/>
        <a:lstStyle/>
        <a:p>
          <a:endParaRPr lang="fr-FR"/>
        </a:p>
      </dgm:t>
    </dgm:pt>
    <dgm:pt modelId="{D747ABCD-526C-468F-803B-A80BC4AF2471}">
      <dgm:prSet phldrT="[Texte]"/>
      <dgm:spPr>
        <a:solidFill>
          <a:srgbClr val="FF3300"/>
        </a:solidFill>
      </dgm:spPr>
      <dgm:t>
        <a:bodyPr/>
        <a:lstStyle/>
        <a:p>
          <a:r>
            <a:rPr lang="fr-FR" b="1" dirty="0" smtClean="0"/>
            <a:t>Evaluation linguistique et/ou mathématique</a:t>
          </a:r>
          <a:endParaRPr lang="fr-FR" b="1" dirty="0"/>
        </a:p>
      </dgm:t>
    </dgm:pt>
    <dgm:pt modelId="{F2FD9A0B-6C44-4098-9B30-525F7C84DC51}" type="parTrans" cxnId="{052C359D-17B2-483E-A3BE-FEC9000B8C89}">
      <dgm:prSet/>
      <dgm:spPr/>
      <dgm:t>
        <a:bodyPr/>
        <a:lstStyle/>
        <a:p>
          <a:endParaRPr lang="fr-FR"/>
        </a:p>
      </dgm:t>
    </dgm:pt>
    <dgm:pt modelId="{A68D20C3-C28C-4FD7-BB6D-F56F09494879}" type="sibTrans" cxnId="{052C359D-17B2-483E-A3BE-FEC9000B8C89}">
      <dgm:prSet/>
      <dgm:spPr/>
      <dgm:t>
        <a:bodyPr/>
        <a:lstStyle/>
        <a:p>
          <a:endParaRPr lang="fr-FR"/>
        </a:p>
      </dgm:t>
    </dgm:pt>
    <dgm:pt modelId="{34495947-1391-4FBE-92EA-8DA64C0C7304}">
      <dgm:prSet phldrT="[Texte]"/>
      <dgm:spPr>
        <a:solidFill>
          <a:srgbClr val="6699FF"/>
        </a:solidFill>
      </dgm:spPr>
      <dgm:t>
        <a:bodyPr/>
        <a:lstStyle/>
        <a:p>
          <a:r>
            <a:rPr lang="fr-FR" b="1" dirty="0" smtClean="0">
              <a:solidFill>
                <a:schemeClr val="bg1"/>
              </a:solidFill>
            </a:rPr>
            <a:t>Orientation adéquate et </a:t>
          </a:r>
        </a:p>
        <a:p>
          <a:r>
            <a:rPr lang="fr-FR" b="1" dirty="0" smtClean="0">
              <a:solidFill>
                <a:schemeClr val="bg1"/>
              </a:solidFill>
            </a:rPr>
            <a:t>Suivi socio-professionnel régulier sur 1 an</a:t>
          </a:r>
          <a:endParaRPr lang="fr-FR" b="1" dirty="0">
            <a:solidFill>
              <a:schemeClr val="bg1"/>
            </a:solidFill>
          </a:endParaRPr>
        </a:p>
      </dgm:t>
    </dgm:pt>
    <dgm:pt modelId="{3679542A-EC65-43D2-A725-398BEC8D1458}" type="parTrans" cxnId="{52D1CA13-0CA1-42B7-8096-F78A8FAEB409}">
      <dgm:prSet/>
      <dgm:spPr/>
      <dgm:t>
        <a:bodyPr/>
        <a:lstStyle/>
        <a:p>
          <a:endParaRPr lang="fr-FR"/>
        </a:p>
      </dgm:t>
    </dgm:pt>
    <dgm:pt modelId="{16EBC39C-B252-43D5-9AD3-EEA6C79DC0FF}" type="sibTrans" cxnId="{52D1CA13-0CA1-42B7-8096-F78A8FAEB409}">
      <dgm:prSet/>
      <dgm:spPr/>
      <dgm:t>
        <a:bodyPr/>
        <a:lstStyle/>
        <a:p>
          <a:endParaRPr lang="fr-FR"/>
        </a:p>
      </dgm:t>
    </dgm:pt>
    <dgm:pt modelId="{11C6BDB3-6C40-4A01-816E-9AF9E9FA3074}" type="pres">
      <dgm:prSet presAssocID="{B57FBF03-018F-43CC-B6B1-4414BF6B6D80}" presName="Name0" presStyleCnt="0">
        <dgm:presLayoutVars>
          <dgm:dir/>
          <dgm:animLvl val="lvl"/>
          <dgm:resizeHandles val="exact"/>
        </dgm:presLayoutVars>
      </dgm:prSet>
      <dgm:spPr/>
    </dgm:pt>
    <dgm:pt modelId="{562C7663-19D3-4108-9687-9DBD95ECD57E}" type="pres">
      <dgm:prSet presAssocID="{34495947-1391-4FBE-92EA-8DA64C0C7304}" presName="boxAndChildren" presStyleCnt="0"/>
      <dgm:spPr/>
    </dgm:pt>
    <dgm:pt modelId="{8C17F8A2-A164-4BA8-9F79-0E4D99D2B912}" type="pres">
      <dgm:prSet presAssocID="{34495947-1391-4FBE-92EA-8DA64C0C7304}" presName="parentTextBox" presStyleLbl="node1" presStyleIdx="0" presStyleCnt="3"/>
      <dgm:spPr/>
      <dgm:t>
        <a:bodyPr/>
        <a:lstStyle/>
        <a:p>
          <a:endParaRPr lang="fr-FR"/>
        </a:p>
      </dgm:t>
    </dgm:pt>
    <dgm:pt modelId="{ED1AACFC-0A73-494A-A7BA-168C3E837E7F}" type="pres">
      <dgm:prSet presAssocID="{A68D20C3-C28C-4FD7-BB6D-F56F09494879}" presName="sp" presStyleCnt="0"/>
      <dgm:spPr/>
    </dgm:pt>
    <dgm:pt modelId="{1C9F53A3-FDB6-4F63-925D-3DF177DCA43E}" type="pres">
      <dgm:prSet presAssocID="{D747ABCD-526C-468F-803B-A80BC4AF2471}" presName="arrowAndChildren" presStyleCnt="0"/>
      <dgm:spPr/>
    </dgm:pt>
    <dgm:pt modelId="{E6308B5E-2B65-40B2-945F-94BBFE5A2F76}" type="pres">
      <dgm:prSet presAssocID="{D747ABCD-526C-468F-803B-A80BC4AF2471}" presName="parentTextArrow" presStyleLbl="node1" presStyleIdx="1" presStyleCnt="3" custLinFactNeighborY="3511"/>
      <dgm:spPr/>
      <dgm:t>
        <a:bodyPr/>
        <a:lstStyle/>
        <a:p>
          <a:endParaRPr lang="fr-FR"/>
        </a:p>
      </dgm:t>
    </dgm:pt>
    <dgm:pt modelId="{331E1B08-32EF-48EE-9BF4-EBF806788282}" type="pres">
      <dgm:prSet presAssocID="{91AD0880-1039-4252-8EE6-EBF3A0AEB6B8}" presName="sp" presStyleCnt="0"/>
      <dgm:spPr/>
    </dgm:pt>
    <dgm:pt modelId="{C3441F96-90C1-45B0-8D29-82F1F2617CC1}" type="pres">
      <dgm:prSet presAssocID="{F996ECD1-7A2A-4D96-B981-B266FE79C219}" presName="arrowAndChildren" presStyleCnt="0"/>
      <dgm:spPr/>
    </dgm:pt>
    <dgm:pt modelId="{5FC6D761-BE90-40D7-BA52-8F3CE40D49A1}" type="pres">
      <dgm:prSet presAssocID="{F996ECD1-7A2A-4D96-B981-B266FE79C219}" presName="parentTextArrow" presStyleLbl="node1" presStyleIdx="2" presStyleCnt="3"/>
      <dgm:spPr/>
      <dgm:t>
        <a:bodyPr/>
        <a:lstStyle/>
        <a:p>
          <a:endParaRPr lang="fr-FR"/>
        </a:p>
      </dgm:t>
    </dgm:pt>
  </dgm:ptLst>
  <dgm:cxnLst>
    <dgm:cxn modelId="{52D1CA13-0CA1-42B7-8096-F78A8FAEB409}" srcId="{B57FBF03-018F-43CC-B6B1-4414BF6B6D80}" destId="{34495947-1391-4FBE-92EA-8DA64C0C7304}" srcOrd="2" destOrd="0" parTransId="{3679542A-EC65-43D2-A725-398BEC8D1458}" sibTransId="{16EBC39C-B252-43D5-9AD3-EEA6C79DC0FF}"/>
    <dgm:cxn modelId="{052C359D-17B2-483E-A3BE-FEC9000B8C89}" srcId="{B57FBF03-018F-43CC-B6B1-4414BF6B6D80}" destId="{D747ABCD-526C-468F-803B-A80BC4AF2471}" srcOrd="1" destOrd="0" parTransId="{F2FD9A0B-6C44-4098-9B30-525F7C84DC51}" sibTransId="{A68D20C3-C28C-4FD7-BB6D-F56F09494879}"/>
    <dgm:cxn modelId="{B1F2FA12-373C-4262-8D3A-D139652AFDAD}" type="presOf" srcId="{B57FBF03-018F-43CC-B6B1-4414BF6B6D80}" destId="{11C6BDB3-6C40-4A01-816E-9AF9E9FA3074}" srcOrd="0" destOrd="0" presId="urn:microsoft.com/office/officeart/2005/8/layout/process4"/>
    <dgm:cxn modelId="{38B60CF3-0F23-4462-B4F2-DCE7BE23EAFC}" srcId="{B57FBF03-018F-43CC-B6B1-4414BF6B6D80}" destId="{F996ECD1-7A2A-4D96-B981-B266FE79C219}" srcOrd="0" destOrd="0" parTransId="{93D1FC54-A5EE-4E0D-98F3-B2A4E92FBDF3}" sibTransId="{91AD0880-1039-4252-8EE6-EBF3A0AEB6B8}"/>
    <dgm:cxn modelId="{29C28743-FEF7-4106-AE11-B04E7BA838AA}" type="presOf" srcId="{34495947-1391-4FBE-92EA-8DA64C0C7304}" destId="{8C17F8A2-A164-4BA8-9F79-0E4D99D2B912}" srcOrd="0" destOrd="0" presId="urn:microsoft.com/office/officeart/2005/8/layout/process4"/>
    <dgm:cxn modelId="{1BE19142-AEC0-4EE5-B22C-E5F2081F032C}" type="presOf" srcId="{F996ECD1-7A2A-4D96-B981-B266FE79C219}" destId="{5FC6D761-BE90-40D7-BA52-8F3CE40D49A1}" srcOrd="0" destOrd="0" presId="urn:microsoft.com/office/officeart/2005/8/layout/process4"/>
    <dgm:cxn modelId="{26DDE22B-98FE-4883-9CB2-088C0185D10A}" type="presOf" srcId="{D747ABCD-526C-468F-803B-A80BC4AF2471}" destId="{E6308B5E-2B65-40B2-945F-94BBFE5A2F76}" srcOrd="0" destOrd="0" presId="urn:microsoft.com/office/officeart/2005/8/layout/process4"/>
    <dgm:cxn modelId="{45341DD3-C271-4558-989C-4113D15CB8DB}" type="presParOf" srcId="{11C6BDB3-6C40-4A01-816E-9AF9E9FA3074}" destId="{562C7663-19D3-4108-9687-9DBD95ECD57E}" srcOrd="0" destOrd="0" presId="urn:microsoft.com/office/officeart/2005/8/layout/process4"/>
    <dgm:cxn modelId="{E85FD308-5A2B-4073-BA17-CFC9EA232942}" type="presParOf" srcId="{562C7663-19D3-4108-9687-9DBD95ECD57E}" destId="{8C17F8A2-A164-4BA8-9F79-0E4D99D2B912}" srcOrd="0" destOrd="0" presId="urn:microsoft.com/office/officeart/2005/8/layout/process4"/>
    <dgm:cxn modelId="{0DE41DD3-B5B1-44C7-850F-C9679F08A64C}" type="presParOf" srcId="{11C6BDB3-6C40-4A01-816E-9AF9E9FA3074}" destId="{ED1AACFC-0A73-494A-A7BA-168C3E837E7F}" srcOrd="1" destOrd="0" presId="urn:microsoft.com/office/officeart/2005/8/layout/process4"/>
    <dgm:cxn modelId="{57CE5026-8EF5-4E82-9E76-78D24BE69857}" type="presParOf" srcId="{11C6BDB3-6C40-4A01-816E-9AF9E9FA3074}" destId="{1C9F53A3-FDB6-4F63-925D-3DF177DCA43E}" srcOrd="2" destOrd="0" presId="urn:microsoft.com/office/officeart/2005/8/layout/process4"/>
    <dgm:cxn modelId="{C67AEED6-5634-49FD-9EA6-553AB18ACB3C}" type="presParOf" srcId="{1C9F53A3-FDB6-4F63-925D-3DF177DCA43E}" destId="{E6308B5E-2B65-40B2-945F-94BBFE5A2F76}" srcOrd="0" destOrd="0" presId="urn:microsoft.com/office/officeart/2005/8/layout/process4"/>
    <dgm:cxn modelId="{17C2A323-5D75-455E-9348-E576C1933F5F}" type="presParOf" srcId="{11C6BDB3-6C40-4A01-816E-9AF9E9FA3074}" destId="{331E1B08-32EF-48EE-9BF4-EBF806788282}" srcOrd="3" destOrd="0" presId="urn:microsoft.com/office/officeart/2005/8/layout/process4"/>
    <dgm:cxn modelId="{5B113600-F23A-4A4C-921C-7BA87881EE75}" type="presParOf" srcId="{11C6BDB3-6C40-4A01-816E-9AF9E9FA3074}" destId="{C3441F96-90C1-45B0-8D29-82F1F2617CC1}" srcOrd="4" destOrd="0" presId="urn:microsoft.com/office/officeart/2005/8/layout/process4"/>
    <dgm:cxn modelId="{7F31256E-4548-4C6C-B97A-A17BB4BDE44E}" type="presParOf" srcId="{C3441F96-90C1-45B0-8D29-82F1F2617CC1}" destId="{5FC6D761-BE90-40D7-BA52-8F3CE40D49A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6DE89-973F-4F78-B7A8-3119F69D0429}">
      <dsp:nvSpPr>
        <dsp:cNvPr id="0" name=""/>
        <dsp:cNvSpPr/>
      </dsp:nvSpPr>
      <dsp:spPr>
        <a:xfrm>
          <a:off x="2765923" y="251135"/>
          <a:ext cx="3140759" cy="17088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fr-FR" sz="1400" kern="1200" dirty="0" smtClean="0"/>
            <a:t>Repérage des freins à la mobilité</a:t>
          </a:r>
          <a:endParaRPr lang="fr-FR" sz="1400" kern="1200" dirty="0"/>
        </a:p>
        <a:p>
          <a:pPr marL="114300" lvl="1" indent="-114300" algn="l" defTabSz="622300">
            <a:lnSpc>
              <a:spcPct val="90000"/>
            </a:lnSpc>
            <a:spcBef>
              <a:spcPct val="0"/>
            </a:spcBef>
            <a:spcAft>
              <a:spcPct val="15000"/>
            </a:spcAft>
            <a:buChar char="••"/>
          </a:pPr>
          <a:r>
            <a:rPr lang="fr-FR" sz="1400" kern="1200" dirty="0" smtClean="0"/>
            <a:t>Formation mobilité </a:t>
          </a:r>
          <a:endParaRPr lang="fr-FR" sz="1400" kern="1200" dirty="0"/>
        </a:p>
        <a:p>
          <a:pPr marL="114300" lvl="1" indent="-114300" algn="l" defTabSz="622300">
            <a:lnSpc>
              <a:spcPct val="90000"/>
            </a:lnSpc>
            <a:spcBef>
              <a:spcPct val="0"/>
            </a:spcBef>
            <a:spcAft>
              <a:spcPct val="15000"/>
            </a:spcAft>
            <a:buChar char="••"/>
          </a:pPr>
          <a:r>
            <a:rPr lang="fr-FR" sz="1400" kern="1200" dirty="0" smtClean="0"/>
            <a:t>Mise à disposition de véhicules</a:t>
          </a:r>
          <a:endParaRPr lang="fr-FR" sz="1400" kern="1200" dirty="0"/>
        </a:p>
        <a:p>
          <a:pPr marL="114300" lvl="1" indent="-114300" algn="l" defTabSz="622300">
            <a:lnSpc>
              <a:spcPct val="90000"/>
            </a:lnSpc>
            <a:spcBef>
              <a:spcPct val="0"/>
            </a:spcBef>
            <a:spcAft>
              <a:spcPct val="15000"/>
            </a:spcAft>
            <a:buChar char="••"/>
          </a:pPr>
          <a:r>
            <a:rPr lang="fr-FR" sz="1400" kern="1200" dirty="0" smtClean="0"/>
            <a:t>Bilan de compétences Mobilité</a:t>
          </a:r>
          <a:endParaRPr lang="fr-FR" sz="1400" kern="1200" dirty="0"/>
        </a:p>
      </dsp:txBody>
      <dsp:txXfrm>
        <a:off x="2765923" y="464741"/>
        <a:ext cx="2499940" cy="1281639"/>
      </dsp:txXfrm>
    </dsp:sp>
    <dsp:sp modelId="{27BAE694-21D4-4CB5-9951-94F1A2701859}">
      <dsp:nvSpPr>
        <dsp:cNvPr id="0" name=""/>
        <dsp:cNvSpPr/>
      </dsp:nvSpPr>
      <dsp:spPr>
        <a:xfrm>
          <a:off x="288035" y="566"/>
          <a:ext cx="2477887" cy="22099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t>Accompagnement vers une mobilité autonome et durable</a:t>
          </a:r>
          <a:endParaRPr lang="fr-FR" sz="2200" kern="1200" dirty="0"/>
        </a:p>
      </dsp:txBody>
      <dsp:txXfrm>
        <a:off x="395918" y="108449"/>
        <a:ext cx="2262121" cy="1994222"/>
      </dsp:txXfrm>
    </dsp:sp>
    <dsp:sp modelId="{3A3A904C-1EFF-4D3F-9B7B-43667DA387B5}">
      <dsp:nvSpPr>
        <dsp:cNvPr id="0" name=""/>
        <dsp:cNvSpPr/>
      </dsp:nvSpPr>
      <dsp:spPr>
        <a:xfrm>
          <a:off x="2693909" y="2752621"/>
          <a:ext cx="3284786" cy="156785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fr-FR" sz="1400" kern="1200" dirty="0" smtClean="0"/>
            <a:t>coordination autour de la mobilité des publics en insertion </a:t>
          </a:r>
          <a:endParaRPr lang="fr-FR" sz="1400" kern="1200" dirty="0"/>
        </a:p>
        <a:p>
          <a:pPr marL="114300" lvl="1" indent="-114300" algn="l" defTabSz="622300">
            <a:lnSpc>
              <a:spcPct val="90000"/>
            </a:lnSpc>
            <a:spcBef>
              <a:spcPct val="0"/>
            </a:spcBef>
            <a:spcAft>
              <a:spcPct val="15000"/>
            </a:spcAft>
            <a:buChar char="••"/>
          </a:pPr>
          <a:r>
            <a:rPr lang="fr-FR" sz="1400" kern="1200" dirty="0" smtClean="0"/>
            <a:t>production et mise à jour de l’Atlas de la mobilité inclusive.</a:t>
          </a:r>
          <a:endParaRPr lang="fr-FR" sz="1400" kern="1200" dirty="0"/>
        </a:p>
      </dsp:txBody>
      <dsp:txXfrm>
        <a:off x="2693909" y="2948603"/>
        <a:ext cx="2696841" cy="1175890"/>
      </dsp:txXfrm>
    </dsp:sp>
    <dsp:sp modelId="{155B8305-7EEF-4B9B-9393-A3DCA8559A78}">
      <dsp:nvSpPr>
        <dsp:cNvPr id="0" name=""/>
        <dsp:cNvSpPr/>
      </dsp:nvSpPr>
      <dsp:spPr>
        <a:xfrm>
          <a:off x="216022" y="2431554"/>
          <a:ext cx="2477887" cy="22099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t>Coordination et animation du territoire de l’agglomération bordelaise</a:t>
          </a:r>
          <a:endParaRPr lang="fr-FR" sz="2200" kern="1200" dirty="0"/>
        </a:p>
      </dsp:txBody>
      <dsp:txXfrm>
        <a:off x="323905" y="2539437"/>
        <a:ext cx="2262121" cy="19942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7F8A2-A164-4BA8-9F79-0E4D99D2B912}">
      <dsp:nvSpPr>
        <dsp:cNvPr id="0" name=""/>
        <dsp:cNvSpPr/>
      </dsp:nvSpPr>
      <dsp:spPr>
        <a:xfrm>
          <a:off x="0" y="2384986"/>
          <a:ext cx="4464496" cy="782805"/>
        </a:xfrm>
        <a:prstGeom prst="rect">
          <a:avLst/>
        </a:prstGeom>
        <a:solidFill>
          <a:srgbClr val="66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Orientation adéquate et </a:t>
          </a:r>
        </a:p>
        <a:p>
          <a:pPr lvl="0" algn="ctr" defTabSz="711200">
            <a:lnSpc>
              <a:spcPct val="90000"/>
            </a:lnSpc>
            <a:spcBef>
              <a:spcPct val="0"/>
            </a:spcBef>
            <a:spcAft>
              <a:spcPct val="35000"/>
            </a:spcAft>
          </a:pPr>
          <a:r>
            <a:rPr lang="fr-FR" sz="1600" b="1" kern="1200" dirty="0" smtClean="0">
              <a:solidFill>
                <a:schemeClr val="bg1"/>
              </a:solidFill>
            </a:rPr>
            <a:t>Suivi socio-professionnel régulier sur 1 an</a:t>
          </a:r>
          <a:endParaRPr lang="fr-FR" sz="1600" b="1" kern="1200" dirty="0">
            <a:solidFill>
              <a:schemeClr val="bg1"/>
            </a:solidFill>
          </a:endParaRPr>
        </a:p>
      </dsp:txBody>
      <dsp:txXfrm>
        <a:off x="0" y="2384986"/>
        <a:ext cx="4464496" cy="782805"/>
      </dsp:txXfrm>
    </dsp:sp>
    <dsp:sp modelId="{E6308B5E-2B65-40B2-945F-94BBFE5A2F76}">
      <dsp:nvSpPr>
        <dsp:cNvPr id="0" name=""/>
        <dsp:cNvSpPr/>
      </dsp:nvSpPr>
      <dsp:spPr>
        <a:xfrm rot="10800000">
          <a:off x="0" y="1235044"/>
          <a:ext cx="4464496" cy="1203955"/>
        </a:xfrm>
        <a:prstGeom prst="upArrowCallout">
          <a:avLst/>
        </a:prstGeom>
        <a:solidFill>
          <a:srgbClr val="FF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t>Evaluation linguistique et/ou mathématique</a:t>
          </a:r>
          <a:endParaRPr lang="fr-FR" sz="1600" b="1" kern="1200" dirty="0"/>
        </a:p>
      </dsp:txBody>
      <dsp:txXfrm rot="10800000">
        <a:off x="0" y="1235044"/>
        <a:ext cx="4464496" cy="782294"/>
      </dsp:txXfrm>
    </dsp:sp>
    <dsp:sp modelId="{5FC6D761-BE90-40D7-BA52-8F3CE40D49A1}">
      <dsp:nvSpPr>
        <dsp:cNvPr id="0" name=""/>
        <dsp:cNvSpPr/>
      </dsp:nvSpPr>
      <dsp:spPr>
        <a:xfrm rot="10800000">
          <a:off x="0" y="560"/>
          <a:ext cx="4464496" cy="1203955"/>
        </a:xfrm>
        <a:prstGeom prst="upArrowCallout">
          <a:avLst/>
        </a:prstGeom>
        <a:solidFill>
          <a:srgbClr val="66FF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Repérage de NEETS très éloignés de l’emploi</a:t>
          </a:r>
          <a:endParaRPr lang="fr-FR" sz="1600" b="1" kern="1200" dirty="0">
            <a:solidFill>
              <a:schemeClr val="bg1"/>
            </a:solidFill>
          </a:endParaRPr>
        </a:p>
      </dsp:txBody>
      <dsp:txXfrm rot="10800000">
        <a:off x="0" y="560"/>
        <a:ext cx="4464496" cy="78229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400" cy="496888"/>
          </a:xfrm>
          <a:prstGeom prst="rect">
            <a:avLst/>
          </a:prstGeom>
        </p:spPr>
        <p:txBody>
          <a:bodyPr vert="horz" lIns="91756" tIns="45878" rIns="91756" bIns="45878" rtlCol="0"/>
          <a:lstStyle>
            <a:lvl1pPr algn="l">
              <a:defRPr sz="1200"/>
            </a:lvl1pPr>
          </a:lstStyle>
          <a:p>
            <a:endParaRPr lang="fr-FR"/>
          </a:p>
        </p:txBody>
      </p:sp>
      <p:sp>
        <p:nvSpPr>
          <p:cNvPr id="3" name="Espace réservé de la date 2"/>
          <p:cNvSpPr>
            <a:spLocks noGrp="1"/>
          </p:cNvSpPr>
          <p:nvPr>
            <p:ph type="dt" sz="quarter" idx="1"/>
          </p:nvPr>
        </p:nvSpPr>
        <p:spPr>
          <a:xfrm>
            <a:off x="3849691" y="0"/>
            <a:ext cx="2946400" cy="496888"/>
          </a:xfrm>
          <a:prstGeom prst="rect">
            <a:avLst/>
          </a:prstGeom>
        </p:spPr>
        <p:txBody>
          <a:bodyPr vert="horz" lIns="91756" tIns="45878" rIns="91756" bIns="45878" rtlCol="0"/>
          <a:lstStyle>
            <a:lvl1pPr algn="r">
              <a:defRPr sz="1200"/>
            </a:lvl1pPr>
          </a:lstStyle>
          <a:p>
            <a:fld id="{5572B2D3-FC36-47F6-91A0-92499432A0FC}" type="datetimeFigureOut">
              <a:rPr lang="fr-FR" smtClean="0"/>
              <a:pPr/>
              <a:t>24/05/2016</a:t>
            </a:fld>
            <a:endParaRPr lang="fr-FR"/>
          </a:p>
        </p:txBody>
      </p:sp>
      <p:sp>
        <p:nvSpPr>
          <p:cNvPr id="4" name="Espace réservé du pied de page 3"/>
          <p:cNvSpPr>
            <a:spLocks noGrp="1"/>
          </p:cNvSpPr>
          <p:nvPr>
            <p:ph type="ftr" sz="quarter" idx="2"/>
          </p:nvPr>
        </p:nvSpPr>
        <p:spPr>
          <a:xfrm>
            <a:off x="1" y="9428166"/>
            <a:ext cx="2946400" cy="496887"/>
          </a:xfrm>
          <a:prstGeom prst="rect">
            <a:avLst/>
          </a:prstGeom>
        </p:spPr>
        <p:txBody>
          <a:bodyPr vert="horz" lIns="91756" tIns="45878" rIns="91756" bIns="45878"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91" y="9428166"/>
            <a:ext cx="2946400" cy="496887"/>
          </a:xfrm>
          <a:prstGeom prst="rect">
            <a:avLst/>
          </a:prstGeom>
        </p:spPr>
        <p:txBody>
          <a:bodyPr vert="horz" lIns="91756" tIns="45878" rIns="91756" bIns="45878" rtlCol="0" anchor="b"/>
          <a:lstStyle>
            <a:lvl1pPr algn="r">
              <a:defRPr sz="1200"/>
            </a:lvl1pPr>
          </a:lstStyle>
          <a:p>
            <a:fld id="{1BE0DD40-20CB-40CF-A29D-E8923EE42EEC}" type="slidenum">
              <a:rPr lang="fr-FR" smtClean="0"/>
              <a:pPr/>
              <a:t>‹N°›</a:t>
            </a:fld>
            <a:endParaRPr lang="fr-FR"/>
          </a:p>
        </p:txBody>
      </p:sp>
    </p:spTree>
    <p:extLst>
      <p:ext uri="{BB962C8B-B14F-4D97-AF65-F5344CB8AC3E}">
        <p14:creationId xmlns:p14="http://schemas.microsoft.com/office/powerpoint/2010/main" val="378974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3"/>
            <a:ext cx="2945659" cy="496332"/>
          </a:xfrm>
          <a:prstGeom prst="rect">
            <a:avLst/>
          </a:prstGeom>
        </p:spPr>
        <p:txBody>
          <a:bodyPr vert="horz" lIns="91748" tIns="45874" rIns="91748" bIns="45874" rtlCol="0"/>
          <a:lstStyle>
            <a:lvl1pPr algn="l">
              <a:defRPr sz="1200"/>
            </a:lvl1pPr>
          </a:lstStyle>
          <a:p>
            <a:endParaRPr lang="fr-FR"/>
          </a:p>
        </p:txBody>
      </p:sp>
      <p:sp>
        <p:nvSpPr>
          <p:cNvPr id="3" name="Espace réservé de la date 2"/>
          <p:cNvSpPr>
            <a:spLocks noGrp="1"/>
          </p:cNvSpPr>
          <p:nvPr>
            <p:ph type="dt" idx="1"/>
          </p:nvPr>
        </p:nvSpPr>
        <p:spPr>
          <a:xfrm>
            <a:off x="3850446" y="3"/>
            <a:ext cx="2945659" cy="496332"/>
          </a:xfrm>
          <a:prstGeom prst="rect">
            <a:avLst/>
          </a:prstGeom>
        </p:spPr>
        <p:txBody>
          <a:bodyPr vert="horz" lIns="91748" tIns="45874" rIns="91748" bIns="45874" rtlCol="0"/>
          <a:lstStyle>
            <a:lvl1pPr algn="r">
              <a:defRPr sz="1200"/>
            </a:lvl1pPr>
          </a:lstStyle>
          <a:p>
            <a:fld id="{E64ED27C-0E75-4E22-A9A5-7201DD133783}" type="datetimeFigureOut">
              <a:rPr lang="fr-FR" smtClean="0"/>
              <a:pPr/>
              <a:t>24/05/2016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748" tIns="45874" rIns="91748" bIns="45874" rtlCol="0" anchor="ctr"/>
          <a:lstStyle/>
          <a:p>
            <a:endParaRPr lang="fr-FR"/>
          </a:p>
        </p:txBody>
      </p:sp>
      <p:sp>
        <p:nvSpPr>
          <p:cNvPr id="5" name="Espace réservé des commentaires 4"/>
          <p:cNvSpPr>
            <a:spLocks noGrp="1"/>
          </p:cNvSpPr>
          <p:nvPr>
            <p:ph type="body" sz="quarter" idx="3"/>
          </p:nvPr>
        </p:nvSpPr>
        <p:spPr>
          <a:xfrm>
            <a:off x="679768" y="4715157"/>
            <a:ext cx="5438140" cy="4466987"/>
          </a:xfrm>
          <a:prstGeom prst="rect">
            <a:avLst/>
          </a:prstGeom>
        </p:spPr>
        <p:txBody>
          <a:bodyPr vert="horz" lIns="91748" tIns="45874" rIns="91748" bIns="4587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3" y="9428586"/>
            <a:ext cx="2945659" cy="496332"/>
          </a:xfrm>
          <a:prstGeom prst="rect">
            <a:avLst/>
          </a:prstGeom>
        </p:spPr>
        <p:txBody>
          <a:bodyPr vert="horz" lIns="91748" tIns="45874" rIns="91748" bIns="4587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6" y="9428586"/>
            <a:ext cx="2945659" cy="496332"/>
          </a:xfrm>
          <a:prstGeom prst="rect">
            <a:avLst/>
          </a:prstGeom>
        </p:spPr>
        <p:txBody>
          <a:bodyPr vert="horz" lIns="91748" tIns="45874" rIns="91748" bIns="45874" rtlCol="0" anchor="b"/>
          <a:lstStyle>
            <a:lvl1pPr algn="r">
              <a:defRPr sz="1200"/>
            </a:lvl1pPr>
          </a:lstStyle>
          <a:p>
            <a:fld id="{B8F6FC59-D12A-4B22-B69F-42461A6493FA}" type="slidenum">
              <a:rPr lang="fr-FR" smtClean="0"/>
              <a:pPr/>
              <a:t>‹N°›</a:t>
            </a:fld>
            <a:endParaRPr lang="fr-FR"/>
          </a:p>
        </p:txBody>
      </p:sp>
    </p:spTree>
    <p:extLst>
      <p:ext uri="{BB962C8B-B14F-4D97-AF65-F5344CB8AC3E}">
        <p14:creationId xmlns:p14="http://schemas.microsoft.com/office/powerpoint/2010/main" val="1157195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1</a:t>
            </a:fld>
            <a:endParaRPr lang="fr-FR"/>
          </a:p>
        </p:txBody>
      </p:sp>
    </p:spTree>
    <p:extLst>
      <p:ext uri="{BB962C8B-B14F-4D97-AF65-F5344CB8AC3E}">
        <p14:creationId xmlns:p14="http://schemas.microsoft.com/office/powerpoint/2010/main" val="3429840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ASPTT</a:t>
            </a:r>
            <a:r>
              <a:rPr lang="fr-FR" b="1" baseline="0" dirty="0" smtClean="0"/>
              <a:t> Stade Bordelais </a:t>
            </a:r>
            <a:r>
              <a:rPr lang="fr-FR" baseline="0" dirty="0" smtClean="0"/>
              <a:t>: remobilisation par le sport (voile et BMX) , savoir être, stage découverte – jeunes des quartiers prioritaires – 2015-2017 – partenariat et cofinancement  PJJ, CG33, CRA, CUB, mairie de BX</a:t>
            </a:r>
          </a:p>
          <a:p>
            <a:endParaRPr lang="fr-FR" baseline="0" dirty="0" smtClean="0"/>
          </a:p>
          <a:p>
            <a:r>
              <a:rPr lang="fr-FR" b="1" dirty="0" smtClean="0"/>
              <a:t>CLAP</a:t>
            </a:r>
            <a:r>
              <a:rPr lang="fr-FR" b="1" baseline="0" dirty="0" smtClean="0"/>
              <a:t> </a:t>
            </a:r>
            <a:r>
              <a:rPr lang="fr-FR" b="1" dirty="0" smtClean="0"/>
              <a:t>Comité de liaison des acteurs de la promotion : Dispositif</a:t>
            </a:r>
            <a:r>
              <a:rPr lang="fr-FR" b="1" baseline="0" dirty="0" smtClean="0"/>
              <a:t> d’Evaluation Linguistique et d’Orientation Professionnelle </a:t>
            </a:r>
            <a:r>
              <a:rPr lang="fr-FR" dirty="0" smtClean="0"/>
              <a:t>jeune en situation d’illettrisme de nationalité française ou étrangère. Evaluation du niveau linguistique + diagnostic socio-professionnel</a:t>
            </a:r>
            <a:r>
              <a:rPr lang="fr-FR" baseline="0" dirty="0" smtClean="0"/>
              <a:t> + </a:t>
            </a:r>
            <a:r>
              <a:rPr lang="fr-FR" dirty="0" smtClean="0"/>
              <a:t>accompagnement pour lever les difficultés sociales</a:t>
            </a:r>
            <a:r>
              <a:rPr lang="fr-FR" baseline="0" dirty="0" smtClean="0"/>
              <a:t> (logement, garde d’enfant, mobilité) + orientation vers ML, actions de redynamisation (projet DECLIC de l’AFEPT) des chantiers d’insertion ou des parcours de formations (compétences clé, formation linguistique). Partenariat avec le SPE de la Gironde, l’</a:t>
            </a:r>
            <a:r>
              <a:rPr lang="fr-FR" baseline="0" dirty="0" err="1" smtClean="0"/>
              <a:t>Educ</a:t>
            </a:r>
            <a:r>
              <a:rPr lang="fr-FR" baseline="0" dirty="0" smtClean="0"/>
              <a:t> Nat, les </a:t>
            </a:r>
            <a:r>
              <a:rPr lang="fr-FR" baseline="0" dirty="0" err="1" smtClean="0"/>
              <a:t>asso</a:t>
            </a:r>
            <a:r>
              <a:rPr lang="fr-FR" baseline="0" dirty="0" smtClean="0"/>
              <a:t> d’accueil de jeunes en difficulté. Action qui concerne en particulier les jeunes les sujets à discrimination : permettre de reconstruire les savoirs fondamentaux pour faciliter l’accès à la connaissance de ses droits, à une formation, à un emploi. Autofinancement. </a:t>
            </a:r>
          </a:p>
          <a:p>
            <a:endParaRPr lang="fr-FR" baseline="0" dirty="0" smtClean="0"/>
          </a:p>
          <a:p>
            <a:r>
              <a:rPr lang="fr-FR" b="1" baseline="0" dirty="0" smtClean="0"/>
              <a:t>ALIFS Association du Lien Interculturel Familial et social – projet Décolle </a:t>
            </a:r>
            <a:r>
              <a:rPr lang="fr-FR" baseline="0" dirty="0" smtClean="0"/>
              <a:t>de mise en place d’une plateforme de repérage des jeunes décrocheurs en lien avec l’Education Nationale sur 4 communes de la rive droite (Bassens, Cenon, Lormont, Floirac) avec actions d’accompagnement adapté à la situation des jeunes (en décrochage récent ou en décrochage installé). Partenariat avec 7 collèges et 4 lycées du territoire, le club de prévention de Floirac, les centres sociaux, le club </a:t>
            </a:r>
            <a:r>
              <a:rPr lang="fr-FR" baseline="0" dirty="0" err="1" smtClean="0"/>
              <a:t>d’ets</a:t>
            </a:r>
            <a:r>
              <a:rPr lang="fr-FR" baseline="0" dirty="0" smtClean="0"/>
              <a:t> Haut de Garonne développement.</a:t>
            </a:r>
          </a:p>
          <a:p>
            <a:r>
              <a:rPr lang="fr-FR" u="sng" baseline="0" dirty="0" smtClean="0"/>
              <a:t>Pour les jeunes en décrochage récent </a:t>
            </a:r>
            <a:r>
              <a:rPr lang="fr-FR" baseline="0" dirty="0" smtClean="0"/>
              <a:t>: détection, accueil, aide à l’élaboration d’un projet et préparation pour une orientation vers l’entreprise (tutorat, découverte des métiers, rencontre avec les entreprises) sur un cycle de 3 mois pour 60 jeunes</a:t>
            </a:r>
          </a:p>
          <a:p>
            <a:r>
              <a:rPr lang="fr-FR" u="sng" baseline="0" dirty="0" smtClean="0"/>
              <a:t>Pour les jeunes en décrochages installés</a:t>
            </a:r>
            <a:r>
              <a:rPr lang="fr-FR" baseline="0" dirty="0" smtClean="0"/>
              <a:t> : un appui individuel renforcé (accueil, pré-diagnostic, ateliers communication-développement personnel-citoyenneté) atelier communication (partenariat avec la radio O2 pour découverte des métiers et réalisation d’une émission) atelier artistique (initiation à la technique </a:t>
            </a:r>
            <a:r>
              <a:rPr lang="fr-FR" baseline="0" dirty="0" err="1" smtClean="0"/>
              <a:t>théatrale</a:t>
            </a:r>
            <a:r>
              <a:rPr lang="fr-FR" baseline="0" dirty="0" smtClean="0"/>
              <a:t>, projet de réalisation d’un spectacle) découverte du monde de l’entreprise (rencontre club </a:t>
            </a:r>
            <a:r>
              <a:rPr lang="fr-FR" baseline="0" dirty="0" err="1" smtClean="0"/>
              <a:t>d’ets</a:t>
            </a:r>
            <a:r>
              <a:rPr lang="fr-FR" baseline="0" dirty="0" smtClean="0"/>
              <a:t>,  témoignage de professionnel, immersion en </a:t>
            </a:r>
            <a:r>
              <a:rPr lang="fr-FR" baseline="0" dirty="0" err="1" smtClean="0"/>
              <a:t>ets</a:t>
            </a:r>
            <a:r>
              <a:rPr lang="fr-FR" baseline="0" dirty="0" smtClean="0"/>
              <a:t>, travail sur fiche métiers, info pratique sur le droit du travail). Prise en charge de 40 jeunes sur 6 mois.</a:t>
            </a:r>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10</a:t>
            </a:fld>
            <a:endParaRPr lang="fr-FR"/>
          </a:p>
        </p:txBody>
      </p:sp>
    </p:spTree>
    <p:extLst>
      <p:ext uri="{BB962C8B-B14F-4D97-AF65-F5344CB8AC3E}">
        <p14:creationId xmlns:p14="http://schemas.microsoft.com/office/powerpoint/2010/main" val="1263400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ltLang="fr-FR" dirty="0"/>
              <a:t>Ce qui a été mis en évidence </a:t>
            </a:r>
            <a:r>
              <a:rPr lang="fr-FR" altLang="fr-FR" dirty="0" smtClean="0"/>
              <a:t>lors des séminaires d’échange c’est </a:t>
            </a:r>
            <a:r>
              <a:rPr lang="fr-FR" altLang="fr-FR" dirty="0"/>
              <a:t>que l’IEJ a parfois été au cœur « d’injonctions contradictoires » avec un effet volume attendu important en terme de programmation et de public ciblé.</a:t>
            </a:r>
          </a:p>
          <a:p>
            <a:endParaRPr lang="fr-FR" altLang="fr-FR" dirty="0"/>
          </a:p>
          <a:p>
            <a:r>
              <a:rPr lang="fr-FR" altLang="fr-FR" dirty="0"/>
              <a:t>Comment concilier cette exigence de réponse massive avec la mise en place d’actions innovantes et la volonté de toucher des jeunes très éloignés de l’emploi? </a:t>
            </a:r>
          </a:p>
          <a:p>
            <a:endParaRPr lang="fr-FR" altLang="fr-FR" dirty="0"/>
          </a:p>
          <a:p>
            <a:r>
              <a:rPr lang="fr-FR" altLang="fr-FR" dirty="0"/>
              <a:t>Dans </a:t>
            </a:r>
            <a:r>
              <a:rPr lang="fr-FR" altLang="fr-FR" dirty="0" smtClean="0"/>
              <a:t>un </a:t>
            </a:r>
            <a:r>
              <a:rPr lang="fr-FR" altLang="fr-FR" dirty="0"/>
              <a:t>contexte </a:t>
            </a:r>
            <a:r>
              <a:rPr lang="fr-FR" altLang="fr-FR" dirty="0" smtClean="0"/>
              <a:t>de calendrier contraint </a:t>
            </a:r>
            <a:r>
              <a:rPr lang="fr-FR" altLang="fr-FR" dirty="0"/>
              <a:t>(les actions devaient être programmées au 31 décembre 2015), </a:t>
            </a:r>
            <a:r>
              <a:rPr lang="fr-FR" altLang="fr-FR" dirty="0" smtClean="0"/>
              <a:t>la </a:t>
            </a:r>
            <a:r>
              <a:rPr lang="fr-FR" altLang="fr-FR" dirty="0" err="1"/>
              <a:t>Direccte</a:t>
            </a:r>
            <a:r>
              <a:rPr lang="fr-FR" altLang="fr-FR" dirty="0"/>
              <a:t> a fait le choix de la concertation, de la discussion, de la mobilisation du partenariat et des actions réellement novatrices ont pu émarger avec notamment les plateformes multi partenariales de repérage, d’orientation et d’accompagnement qui visent de nouvelles formes de collaboration et de partenariat entre les acteurs.</a:t>
            </a:r>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11</a:t>
            </a:fld>
            <a:endParaRPr lang="fr-FR"/>
          </a:p>
        </p:txBody>
      </p:sp>
    </p:spTree>
    <p:extLst>
      <p:ext uri="{BB962C8B-B14F-4D97-AF65-F5344CB8AC3E}">
        <p14:creationId xmlns:p14="http://schemas.microsoft.com/office/powerpoint/2010/main" val="1331216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u="sng" dirty="0" smtClean="0"/>
              <a:t>Action de repérage très intéressante :</a:t>
            </a:r>
          </a:p>
          <a:p>
            <a:r>
              <a:rPr lang="fr-FR" dirty="0" smtClean="0"/>
              <a:t>- Public ciblé en particulier : </a:t>
            </a:r>
          </a:p>
          <a:p>
            <a:r>
              <a:rPr lang="fr-FR" dirty="0"/>
              <a:t> </a:t>
            </a:r>
            <a:r>
              <a:rPr lang="fr-FR" dirty="0" smtClean="0"/>
              <a:t> *NEET ne maîtrisant peu ou pas les savoirs de base</a:t>
            </a:r>
          </a:p>
          <a:p>
            <a:r>
              <a:rPr lang="fr-FR" dirty="0" smtClean="0"/>
              <a:t>Ou</a:t>
            </a:r>
            <a:endParaRPr lang="fr-FR" dirty="0"/>
          </a:p>
          <a:p>
            <a:r>
              <a:rPr lang="fr-FR" dirty="0" smtClean="0"/>
              <a:t>   *ne bénéficiant pas d’un accompagnement individualisé dans un dispositif de droit commun</a:t>
            </a:r>
          </a:p>
          <a:p>
            <a:endParaRPr lang="fr-FR" dirty="0" smtClean="0"/>
          </a:p>
          <a:p>
            <a:r>
              <a:rPr lang="fr-FR" dirty="0" smtClean="0"/>
              <a:t>- 2 sites d’accueils permanents à Bordeaux et Lormont et </a:t>
            </a:r>
            <a:r>
              <a:rPr lang="fr-FR" b="1" dirty="0" smtClean="0"/>
              <a:t>13</a:t>
            </a:r>
            <a:r>
              <a:rPr lang="fr-FR" dirty="0" smtClean="0"/>
              <a:t> permanences délocalisées pour aller au plus près d’un public parfois peu mobile</a:t>
            </a:r>
          </a:p>
          <a:p>
            <a:endParaRPr lang="fr-FR" dirty="0"/>
          </a:p>
          <a:p>
            <a:r>
              <a:rPr lang="fr-FR" b="1" u="sng" dirty="0" smtClean="0"/>
              <a:t>Evaluation linguistique et/ou mathématique</a:t>
            </a:r>
          </a:p>
          <a:p>
            <a:endParaRPr lang="fr-FR" dirty="0"/>
          </a:p>
          <a:p>
            <a:r>
              <a:rPr lang="fr-FR" b="1" u="sng" dirty="0" smtClean="0"/>
              <a:t>Orientation adéquate </a:t>
            </a:r>
            <a:r>
              <a:rPr lang="fr-FR" dirty="0" smtClean="0"/>
              <a:t>: opération portée par le CLAP (comité de liaison des acteurs de la promotion) qui est un acteur bien identifié et qui a des liens avec le SPE, les ML les associations, l’éducation nationale</a:t>
            </a:r>
          </a:p>
          <a:p>
            <a:endParaRPr lang="fr-FR" dirty="0"/>
          </a:p>
          <a:p>
            <a:r>
              <a:rPr lang="fr-FR" b="1" u="sng" dirty="0" smtClean="0"/>
              <a:t>Un suivi</a:t>
            </a:r>
          </a:p>
          <a:p>
            <a:endParaRPr lang="fr-FR" b="1" u="sng" dirty="0" smtClean="0"/>
          </a:p>
          <a:p>
            <a:r>
              <a:rPr lang="fr-FR" b="1" u="sng" dirty="0" smtClean="0"/>
              <a:t>Action sur l’année 2016 </a:t>
            </a:r>
          </a:p>
          <a:p>
            <a:endParaRPr lang="fr-FR" b="0" u="none" dirty="0" smtClean="0"/>
          </a:p>
          <a:p>
            <a:r>
              <a:rPr lang="fr-FR" b="0" u="none" dirty="0" smtClean="0"/>
              <a:t>Coût total 129 217,40 € (Montant FSE 118 737,86)</a:t>
            </a:r>
          </a:p>
          <a:p>
            <a:r>
              <a:rPr lang="fr-FR" b="0" u="none" dirty="0" smtClean="0"/>
              <a:t>115 jeunes</a:t>
            </a:r>
            <a:r>
              <a:rPr lang="fr-FR" b="0" u="none" baseline="0" dirty="0" smtClean="0"/>
              <a:t> pris en charge (données MDFSE)</a:t>
            </a:r>
          </a:p>
          <a:p>
            <a:endParaRPr lang="fr-FR" b="0" u="none" baseline="0" dirty="0" smtClean="0"/>
          </a:p>
          <a:p>
            <a:r>
              <a:rPr lang="fr-FR" b="0" u="none" baseline="0" dirty="0" smtClean="0"/>
              <a:t>Action sur l’année 2015 : 338 jeunes NEETS pris en charge</a:t>
            </a:r>
            <a:endParaRPr lang="fr-FR" b="0" u="none" dirty="0" smtClean="0"/>
          </a:p>
          <a:p>
            <a:endParaRPr lang="fr-FR" b="1" u="sng" dirty="0" smtClean="0"/>
          </a:p>
          <a:p>
            <a:endParaRPr lang="fr-FR" dirty="0"/>
          </a:p>
          <a:p>
            <a:endParaRPr lang="fr-FR" dirty="0" smtClean="0"/>
          </a:p>
          <a:p>
            <a:pPr marL="608722" lvl="1" indent="-166015">
              <a:buFontTx/>
              <a:buChar char="-"/>
            </a:pPr>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12</a:t>
            </a:fld>
            <a:endParaRPr lang="fr-FR"/>
          </a:p>
        </p:txBody>
      </p:sp>
    </p:spTree>
    <p:extLst>
      <p:ext uri="{BB962C8B-B14F-4D97-AF65-F5344CB8AC3E}">
        <p14:creationId xmlns:p14="http://schemas.microsoft.com/office/powerpoint/2010/main" val="1288820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13</a:t>
            </a:fld>
            <a:endParaRPr lang="fr-FR"/>
          </a:p>
        </p:txBody>
      </p:sp>
    </p:spTree>
    <p:extLst>
      <p:ext uri="{BB962C8B-B14F-4D97-AF65-F5344CB8AC3E}">
        <p14:creationId xmlns:p14="http://schemas.microsoft.com/office/powerpoint/2010/main" val="950926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7493">
              <a:defRPr/>
            </a:pPr>
            <a:r>
              <a:rPr lang="fr-FR" dirty="0" smtClean="0"/>
              <a:t>Objectif de :</a:t>
            </a:r>
          </a:p>
          <a:p>
            <a:pPr defTabSz="917493">
              <a:defRPr/>
            </a:pPr>
            <a:r>
              <a:rPr lang="fr-FR" dirty="0" smtClean="0"/>
              <a:t>-renforcer la collaboration entre les acteurs du repérage (notamment des jeunes les plus éloignés du marché du travail) et les</a:t>
            </a:r>
            <a:r>
              <a:rPr lang="fr-FR" baseline="0" dirty="0" smtClean="0"/>
              <a:t> acteurs</a:t>
            </a:r>
            <a:r>
              <a:rPr lang="fr-FR" dirty="0" smtClean="0"/>
              <a:t> de l’accompagnement</a:t>
            </a:r>
          </a:p>
          <a:p>
            <a:pPr defTabSz="917493">
              <a:defRPr/>
            </a:pPr>
            <a:r>
              <a:rPr lang="fr-FR" dirty="0" smtClean="0"/>
              <a:t>-de</a:t>
            </a:r>
            <a:r>
              <a:rPr lang="fr-FR" baseline="0" dirty="0" smtClean="0"/>
              <a:t> formaliser les actes d’accompagnement pour partager les informations sur la situation de chaque jeune et inscrire l’action de chacun dans une logique de complémentarité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14</a:t>
            </a:fld>
            <a:endParaRPr lang="fr-FR"/>
          </a:p>
        </p:txBody>
      </p:sp>
    </p:spTree>
    <p:extLst>
      <p:ext uri="{BB962C8B-B14F-4D97-AF65-F5344CB8AC3E}">
        <p14:creationId xmlns:p14="http://schemas.microsoft.com/office/powerpoint/2010/main" val="76318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15</a:t>
            </a:fld>
            <a:endParaRPr lang="fr-FR"/>
          </a:p>
        </p:txBody>
      </p:sp>
    </p:spTree>
    <p:extLst>
      <p:ext uri="{BB962C8B-B14F-4D97-AF65-F5344CB8AC3E}">
        <p14:creationId xmlns:p14="http://schemas.microsoft.com/office/powerpoint/2010/main" val="950926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2</a:t>
            </a:fld>
            <a:endParaRPr lang="fr-FR"/>
          </a:p>
        </p:txBody>
      </p:sp>
    </p:spTree>
    <p:extLst>
      <p:ext uri="{BB962C8B-B14F-4D97-AF65-F5344CB8AC3E}">
        <p14:creationId xmlns:p14="http://schemas.microsoft.com/office/powerpoint/2010/main" val="3429840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7493">
              <a:defRPr/>
            </a:pPr>
            <a:r>
              <a:rPr lang="fr-FR" dirty="0" smtClean="0"/>
              <a:t>Objectif de :</a:t>
            </a:r>
          </a:p>
          <a:p>
            <a:pPr defTabSz="917493">
              <a:defRPr/>
            </a:pPr>
            <a:r>
              <a:rPr lang="fr-FR" dirty="0" smtClean="0"/>
              <a:t>-renforcer la collaboration entre les acteurs du repérage (notamment des jeunes les plus éloignés du marché du travail) et les</a:t>
            </a:r>
            <a:r>
              <a:rPr lang="fr-FR" baseline="0" dirty="0" smtClean="0"/>
              <a:t> acteurs</a:t>
            </a:r>
            <a:r>
              <a:rPr lang="fr-FR" dirty="0" smtClean="0"/>
              <a:t> de l’accompagnement</a:t>
            </a:r>
          </a:p>
          <a:p>
            <a:pPr defTabSz="917493">
              <a:defRPr/>
            </a:pPr>
            <a:r>
              <a:rPr lang="fr-FR" dirty="0" smtClean="0"/>
              <a:t>-de</a:t>
            </a:r>
            <a:r>
              <a:rPr lang="fr-FR" baseline="0" dirty="0" smtClean="0"/>
              <a:t> formaliser les actes d’accompagnement pour partager les informations sur la situation de chaque jeune et inscrire l’action de chacun dans une logique de complémentarité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3</a:t>
            </a:fld>
            <a:endParaRPr lang="fr-FR"/>
          </a:p>
        </p:txBody>
      </p:sp>
    </p:spTree>
    <p:extLst>
      <p:ext uri="{BB962C8B-B14F-4D97-AF65-F5344CB8AC3E}">
        <p14:creationId xmlns:p14="http://schemas.microsoft.com/office/powerpoint/2010/main" val="76318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7493">
              <a:defRPr/>
            </a:pPr>
            <a:r>
              <a:rPr lang="fr-FR" dirty="0" smtClean="0"/>
              <a:t>Objectif de :</a:t>
            </a:r>
          </a:p>
          <a:p>
            <a:pPr defTabSz="917493">
              <a:defRPr/>
            </a:pPr>
            <a:r>
              <a:rPr lang="fr-FR" dirty="0" smtClean="0"/>
              <a:t>-renforcer la collaboration entre les acteurs du repérage (notamment des jeunes les plus éloignés du marché du travail) et les</a:t>
            </a:r>
            <a:r>
              <a:rPr lang="fr-FR" baseline="0" dirty="0" smtClean="0"/>
              <a:t> acteurs</a:t>
            </a:r>
            <a:r>
              <a:rPr lang="fr-FR" dirty="0" smtClean="0"/>
              <a:t> de l’accompagnement</a:t>
            </a:r>
          </a:p>
          <a:p>
            <a:pPr defTabSz="917493">
              <a:defRPr/>
            </a:pPr>
            <a:r>
              <a:rPr lang="fr-FR" dirty="0" smtClean="0"/>
              <a:t>-de</a:t>
            </a:r>
            <a:r>
              <a:rPr lang="fr-FR" baseline="0" dirty="0" smtClean="0"/>
              <a:t> formaliser les actes d’accompagnement pour partager les informations sur la situation de chaque jeune et inscrire l’action de chacun dans une logique de complémentarité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4</a:t>
            </a:fld>
            <a:endParaRPr lang="fr-FR"/>
          </a:p>
        </p:txBody>
      </p:sp>
    </p:spTree>
    <p:extLst>
      <p:ext uri="{BB962C8B-B14F-4D97-AF65-F5344CB8AC3E}">
        <p14:creationId xmlns:p14="http://schemas.microsoft.com/office/powerpoint/2010/main" val="7631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7493">
              <a:defRPr/>
            </a:pPr>
            <a:r>
              <a:rPr lang="fr-FR" dirty="0" smtClean="0"/>
              <a:t>Objectif de :</a:t>
            </a:r>
          </a:p>
          <a:p>
            <a:pPr defTabSz="917493">
              <a:defRPr/>
            </a:pPr>
            <a:r>
              <a:rPr lang="fr-FR" dirty="0" smtClean="0"/>
              <a:t>-renforcer la collaboration entre les acteurs du repérage (notamment des jeunes les plus éloignés du marché du travail) et les</a:t>
            </a:r>
            <a:r>
              <a:rPr lang="fr-FR" baseline="0" dirty="0" smtClean="0"/>
              <a:t> acteurs</a:t>
            </a:r>
            <a:r>
              <a:rPr lang="fr-FR" dirty="0" smtClean="0"/>
              <a:t> de l’accompagnement</a:t>
            </a:r>
          </a:p>
          <a:p>
            <a:pPr defTabSz="917493">
              <a:defRPr/>
            </a:pPr>
            <a:r>
              <a:rPr lang="fr-FR" dirty="0" smtClean="0"/>
              <a:t>-de</a:t>
            </a:r>
            <a:r>
              <a:rPr lang="fr-FR" baseline="0" dirty="0" smtClean="0"/>
              <a:t> formaliser les actes d’accompagnement pour partager les informations sur la situation de chaque jeune et inscrire l’action de chacun dans une logique de complémentarité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5</a:t>
            </a:fld>
            <a:endParaRPr lang="fr-FR"/>
          </a:p>
        </p:txBody>
      </p:sp>
    </p:spTree>
    <p:extLst>
      <p:ext uri="{BB962C8B-B14F-4D97-AF65-F5344CB8AC3E}">
        <p14:creationId xmlns:p14="http://schemas.microsoft.com/office/powerpoint/2010/main" val="76318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7493">
              <a:defRPr/>
            </a:pPr>
            <a:r>
              <a:rPr lang="fr-FR" dirty="0" smtClean="0"/>
              <a:t>Objectif de :</a:t>
            </a:r>
          </a:p>
          <a:p>
            <a:pPr defTabSz="917493">
              <a:defRPr/>
            </a:pPr>
            <a:r>
              <a:rPr lang="fr-FR" dirty="0" smtClean="0"/>
              <a:t>-renforcer la collaboration entre les acteurs du repérage (notamment des jeunes les plus éloignés du marché du travail) et les</a:t>
            </a:r>
            <a:r>
              <a:rPr lang="fr-FR" baseline="0" dirty="0" smtClean="0"/>
              <a:t> acteurs</a:t>
            </a:r>
            <a:r>
              <a:rPr lang="fr-FR" dirty="0" smtClean="0"/>
              <a:t> de l’accompagnement</a:t>
            </a:r>
          </a:p>
          <a:p>
            <a:pPr defTabSz="917493">
              <a:defRPr/>
            </a:pPr>
            <a:r>
              <a:rPr lang="fr-FR" dirty="0" smtClean="0"/>
              <a:t>-de</a:t>
            </a:r>
            <a:r>
              <a:rPr lang="fr-FR" baseline="0" dirty="0" smtClean="0"/>
              <a:t> formaliser les actes d’accompagnement pour partager les informations sur la situation de chaque jeune et inscrire l’action de chacun dans une logique de complémentarité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6</a:t>
            </a:fld>
            <a:endParaRPr lang="fr-FR"/>
          </a:p>
        </p:txBody>
      </p:sp>
    </p:spTree>
    <p:extLst>
      <p:ext uri="{BB962C8B-B14F-4D97-AF65-F5344CB8AC3E}">
        <p14:creationId xmlns:p14="http://schemas.microsoft.com/office/powerpoint/2010/main" val="76318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7493">
              <a:defRPr/>
            </a:pPr>
            <a:r>
              <a:rPr lang="fr-FR" dirty="0" smtClean="0"/>
              <a:t>Objectif de :</a:t>
            </a:r>
          </a:p>
          <a:p>
            <a:pPr defTabSz="917493">
              <a:defRPr/>
            </a:pPr>
            <a:r>
              <a:rPr lang="fr-FR" dirty="0" smtClean="0"/>
              <a:t>-renforcer la collaboration entre les acteurs du repérage (notamment des jeunes les plus éloignés du marché du travail) et les</a:t>
            </a:r>
            <a:r>
              <a:rPr lang="fr-FR" baseline="0" dirty="0" smtClean="0"/>
              <a:t> acteurs</a:t>
            </a:r>
            <a:r>
              <a:rPr lang="fr-FR" dirty="0" smtClean="0"/>
              <a:t> de l’accompagnement</a:t>
            </a:r>
          </a:p>
          <a:p>
            <a:pPr defTabSz="917493">
              <a:defRPr/>
            </a:pPr>
            <a:r>
              <a:rPr lang="fr-FR" dirty="0" smtClean="0"/>
              <a:t>-de</a:t>
            </a:r>
            <a:r>
              <a:rPr lang="fr-FR" baseline="0" dirty="0" smtClean="0"/>
              <a:t> formaliser les actes d’accompagnement pour partager les informations sur la situation de chaque jeune et inscrire l’action de chacun dans une logique de complémentarité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7</a:t>
            </a:fld>
            <a:endParaRPr lang="fr-FR"/>
          </a:p>
        </p:txBody>
      </p:sp>
    </p:spTree>
    <p:extLst>
      <p:ext uri="{BB962C8B-B14F-4D97-AF65-F5344CB8AC3E}">
        <p14:creationId xmlns:p14="http://schemas.microsoft.com/office/powerpoint/2010/main" val="76318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7493">
              <a:defRPr/>
            </a:pPr>
            <a:r>
              <a:rPr lang="fr-FR" dirty="0" smtClean="0"/>
              <a:t>Objectif de :</a:t>
            </a:r>
          </a:p>
          <a:p>
            <a:pPr defTabSz="917493">
              <a:defRPr/>
            </a:pPr>
            <a:r>
              <a:rPr lang="fr-FR" dirty="0" smtClean="0"/>
              <a:t>-renforcer la collaboration entre les acteurs du repérage (notamment des jeunes les plus éloignés du marché du travail) et les</a:t>
            </a:r>
            <a:r>
              <a:rPr lang="fr-FR" baseline="0" dirty="0" smtClean="0"/>
              <a:t> acteurs</a:t>
            </a:r>
            <a:r>
              <a:rPr lang="fr-FR" dirty="0" smtClean="0"/>
              <a:t> de l’accompagnement</a:t>
            </a:r>
          </a:p>
          <a:p>
            <a:pPr defTabSz="917493">
              <a:defRPr/>
            </a:pPr>
            <a:r>
              <a:rPr lang="fr-FR" dirty="0" smtClean="0"/>
              <a:t>-de</a:t>
            </a:r>
            <a:r>
              <a:rPr lang="fr-FR" baseline="0" dirty="0" smtClean="0"/>
              <a:t> formaliser les actes d’accompagnement pour partager les informations sur la situation de chaque jeune et inscrire l’action de chacun dans une logique de complémentarité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8</a:t>
            </a:fld>
            <a:endParaRPr lang="fr-FR"/>
          </a:p>
        </p:txBody>
      </p:sp>
    </p:spTree>
    <p:extLst>
      <p:ext uri="{BB962C8B-B14F-4D97-AF65-F5344CB8AC3E}">
        <p14:creationId xmlns:p14="http://schemas.microsoft.com/office/powerpoint/2010/main" val="76318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66015" indent="-166015">
              <a:buFontTx/>
              <a:buChar char="-"/>
            </a:pPr>
            <a:r>
              <a:rPr lang="fr-FR" dirty="0" smtClean="0"/>
              <a:t>Montant de la maquette : 19 millions d’€</a:t>
            </a:r>
          </a:p>
          <a:p>
            <a:endParaRPr lang="fr-FR" dirty="0" smtClean="0"/>
          </a:p>
          <a:p>
            <a:r>
              <a:rPr lang="fr-FR" dirty="0" smtClean="0"/>
              <a:t>(La </a:t>
            </a:r>
            <a:r>
              <a:rPr lang="fr-FR" dirty="0" err="1" smtClean="0"/>
              <a:t>Direccte</a:t>
            </a:r>
            <a:r>
              <a:rPr lang="fr-FR" dirty="0" smtClean="0"/>
              <a:t> a programmé environ 60% de la maquette)</a:t>
            </a:r>
          </a:p>
          <a:p>
            <a:endParaRPr lang="fr-FR" dirty="0" smtClean="0"/>
          </a:p>
          <a:p>
            <a:pPr marL="166015" indent="-166015">
              <a:buFontTx/>
              <a:buChar char="-"/>
            </a:pPr>
            <a:r>
              <a:rPr lang="fr-FR" dirty="0" smtClean="0"/>
              <a:t>Remontée de dépenses  environ 900 000 € pour répondre aux objectifs fixés à la  région en terme de demande de paiement intermédiaire (avant le 23/05/2016)</a:t>
            </a:r>
          </a:p>
          <a:p>
            <a:pPr marL="166015" indent="-166015">
              <a:buFontTx/>
              <a:buChar char="-"/>
            </a:pPr>
            <a:endParaRPr lang="fr-FR" dirty="0"/>
          </a:p>
          <a:p>
            <a:pPr marL="166015" indent="-166015">
              <a:buFontTx/>
              <a:buChar char="-"/>
            </a:pPr>
            <a:r>
              <a:rPr lang="fr-FR" dirty="0" smtClean="0"/>
              <a:t>1122 participants recensés dans MDFSE fin 2015, 728 contrôlés par échantillonnage dans le cadre des 6 CSF déjà effectués.</a:t>
            </a:r>
            <a:endParaRPr lang="fr-FR" dirty="0"/>
          </a:p>
        </p:txBody>
      </p:sp>
      <p:sp>
        <p:nvSpPr>
          <p:cNvPr id="4" name="Espace réservé du numéro de diapositive 3"/>
          <p:cNvSpPr>
            <a:spLocks noGrp="1"/>
          </p:cNvSpPr>
          <p:nvPr>
            <p:ph type="sldNum" sz="quarter" idx="10"/>
          </p:nvPr>
        </p:nvSpPr>
        <p:spPr/>
        <p:txBody>
          <a:bodyPr/>
          <a:lstStyle/>
          <a:p>
            <a:fld id="{B8F6FC59-D12A-4B22-B69F-42461A6493FA}" type="slidenum">
              <a:rPr lang="fr-FR" smtClean="0"/>
              <a:pPr/>
              <a:t>9</a:t>
            </a:fld>
            <a:endParaRPr lang="fr-FR"/>
          </a:p>
        </p:txBody>
      </p:sp>
    </p:spTree>
    <p:extLst>
      <p:ext uri="{BB962C8B-B14F-4D97-AF65-F5344CB8AC3E}">
        <p14:creationId xmlns:p14="http://schemas.microsoft.com/office/powerpoint/2010/main" val="1263400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5D3C7EE-CCC4-4ABE-8182-1E0A4D438347}" type="datetime1">
              <a:rPr lang="fr-FR" smtClean="0"/>
              <a:pPr/>
              <a:t>24/05/2016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402514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999602-BE41-42B2-8E10-105E6A84FD9B}" type="datetime1">
              <a:rPr lang="fr-FR" smtClean="0"/>
              <a:pPr/>
              <a:t>24/05/2016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300968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CCA368-4691-42B5-AED0-A5809EB02B8C}" type="datetime1">
              <a:rPr lang="fr-FR" smtClean="0"/>
              <a:pPr/>
              <a:t>24/05/2016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215393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3BE6C1-B549-46E6-89E3-EA2B252BF118}" type="datetime1">
              <a:rPr lang="fr-FR" smtClean="0"/>
              <a:pPr/>
              <a:t>24/05/2016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221914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7ACBC99-148E-4EB3-A537-4735E8C00B5A}" type="datetime1">
              <a:rPr lang="fr-FR" smtClean="0"/>
              <a:pPr/>
              <a:t>24/05/2016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121331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1D9AF7-8685-4D51-8410-F0B194274A14}" type="datetime1">
              <a:rPr lang="fr-FR" smtClean="0"/>
              <a:pPr/>
              <a:t>24/05/2016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2945260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AB47E0-D682-4710-AD70-943D975327B9}" type="datetime1">
              <a:rPr lang="fr-FR" smtClean="0"/>
              <a:pPr/>
              <a:t>24/05/2016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279885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E5BD4C-1E13-48CE-9DCD-56D615B909DF}" type="datetime1">
              <a:rPr lang="fr-FR" smtClean="0"/>
              <a:pPr/>
              <a:t>24/05/2016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191377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429F91B-0D8B-42C4-8A6C-D9EFFFD55C2D}" type="datetime1">
              <a:rPr lang="fr-FR" smtClean="0"/>
              <a:pPr/>
              <a:t>24/05/2016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22893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7AC031-A8E6-4D1D-94ED-FB3BBA1210E1}" type="datetime1">
              <a:rPr lang="fr-FR" smtClean="0"/>
              <a:pPr/>
              <a:t>24/05/2016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148807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6007BFF-1FA6-4C45-917D-BF52A64164B9}" type="datetime1">
              <a:rPr lang="fr-FR" smtClean="0"/>
              <a:pPr/>
              <a:t>24/05/2016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4E5D57-35DB-49F9-BC37-D9B1ABC25E51}" type="slidenum">
              <a:rPr lang="fr-FR" smtClean="0"/>
              <a:pPr/>
              <a:t>‹N°›</a:t>
            </a:fld>
            <a:endParaRPr lang="fr-FR"/>
          </a:p>
        </p:txBody>
      </p:sp>
    </p:spTree>
    <p:extLst>
      <p:ext uri="{BB962C8B-B14F-4D97-AF65-F5344CB8AC3E}">
        <p14:creationId xmlns:p14="http://schemas.microsoft.com/office/powerpoint/2010/main" val="153172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59C48-FDB2-4E33-9523-10B847B04047}" type="datetime1">
              <a:rPr lang="fr-FR" smtClean="0"/>
              <a:pPr/>
              <a:t>24/05/2016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E5D57-35DB-49F9-BC37-D9B1ABC25E51}" type="slidenum">
              <a:rPr lang="fr-FR" smtClean="0"/>
              <a:pPr/>
              <a:t>‹N°›</a:t>
            </a:fld>
            <a:endParaRPr lang="fr-FR"/>
          </a:p>
        </p:txBody>
      </p:sp>
    </p:spTree>
    <p:extLst>
      <p:ext uri="{BB962C8B-B14F-4D97-AF65-F5344CB8AC3E}">
        <p14:creationId xmlns:p14="http://schemas.microsoft.com/office/powerpoint/2010/main" val="124668166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6.emf"/><Relationship Id="rId5" Type="http://schemas.openxmlformats.org/officeDocument/2006/relationships/package" Target="../embeddings/Microsoft_Excel_Worksheet1.xlsx"/><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vmlDrawing" Target="../drawings/vmlDrawing2.vml"/><Relationship Id="rId1" Type="http://schemas.openxmlformats.org/officeDocument/2006/relationships/themeOverride" Target="../theme/themeOverride2.xml"/><Relationship Id="rId6" Type="http://schemas.openxmlformats.org/officeDocument/2006/relationships/image" Target="../media/image7.emf"/><Relationship Id="rId5" Type="http://schemas.openxmlformats.org/officeDocument/2006/relationships/package" Target="../embeddings/Microsoft_Excel_Worksheet2.xlsx"/><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5.png"/><Relationship Id="rId7" Type="http://schemas.openxmlformats.org/officeDocument/2006/relationships/diagramLayout" Target="../diagrams/layout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9.jpeg"/><Relationship Id="rId10" Type="http://schemas.microsoft.com/office/2007/relationships/diagramDrawing" Target="../diagrams/drawing1.xml"/><Relationship Id="rId4" Type="http://schemas.openxmlformats.org/officeDocument/2006/relationships/image" Target="../media/image8.png"/><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1772816"/>
            <a:ext cx="8856984" cy="3528392"/>
          </a:xfrm>
        </p:spPr>
        <p:txBody>
          <a:bodyPr>
            <a:normAutofit/>
          </a:bodyPr>
          <a:lstStyle/>
          <a:p>
            <a:r>
              <a:rPr lang="fr-FR" dirty="0" smtClean="0"/>
              <a:t>Comité Régional de suivi</a:t>
            </a:r>
            <a:br>
              <a:rPr lang="fr-FR" dirty="0" smtClean="0"/>
            </a:br>
            <a:r>
              <a:rPr lang="fr-FR" sz="2800" dirty="0" smtClean="0"/>
              <a:t>13 mai 2016- Poitiers</a:t>
            </a:r>
            <a:r>
              <a:rPr lang="fr-FR" dirty="0" smtClean="0"/>
              <a:t/>
            </a:r>
            <a:br>
              <a:rPr lang="fr-FR" dirty="0" smtClean="0"/>
            </a:br>
            <a:endParaRPr lang="fr-FR" dirty="0"/>
          </a:p>
        </p:txBody>
      </p:sp>
      <p:pic>
        <p:nvPicPr>
          <p:cNvPr id="4" name="Picture 2" descr="J:\Pole3E\FSE\COM FSE\LOGOS\imagesCAPYB19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23830"/>
            <a:ext cx="963093" cy="12144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Pole3E\FSE\COM FSE\LOGOS\LOGO%20U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23831"/>
            <a:ext cx="1683253" cy="121443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123828"/>
            <a:ext cx="1214439" cy="121443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thierry.landais\Desktop\logo FSE region.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0062" y="152405"/>
            <a:ext cx="2016125"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p:cNvSpPr>
            <a:spLocks noGrp="1"/>
          </p:cNvSpPr>
          <p:nvPr>
            <p:ph type="sldNum" sz="quarter" idx="12"/>
          </p:nvPr>
        </p:nvSpPr>
        <p:spPr/>
        <p:txBody>
          <a:bodyPr/>
          <a:lstStyle/>
          <a:p>
            <a:fld id="{B14E5D57-35DB-49F9-BC37-D9B1ABC25E51}" type="slidenum">
              <a:rPr lang="fr-FR" smtClean="0"/>
              <a:pPr/>
              <a:t>1</a:t>
            </a:fld>
            <a:endParaRPr lang="fr-FR"/>
          </a:p>
        </p:txBody>
      </p:sp>
    </p:spTree>
    <p:extLst>
      <p:ext uri="{BB962C8B-B14F-4D97-AF65-F5344CB8AC3E}">
        <p14:creationId xmlns:p14="http://schemas.microsoft.com/office/powerpoint/2010/main" val="1509122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83033"/>
            <a:ext cx="8229600" cy="364902"/>
          </a:xfrm>
        </p:spPr>
        <p:txBody>
          <a:bodyPr>
            <a:normAutofit fontScale="90000"/>
          </a:bodyPr>
          <a:lstStyle/>
          <a:p>
            <a:r>
              <a:rPr lang="fr-FR" dirty="0" smtClean="0"/>
              <a:t>PON IEJ-remontée des dépenses</a:t>
            </a:r>
            <a:endParaRPr lang="fr-FR" dirty="0"/>
          </a:p>
        </p:txBody>
      </p:sp>
      <p:sp>
        <p:nvSpPr>
          <p:cNvPr id="3" name="Espace réservé du contenu 2"/>
          <p:cNvSpPr>
            <a:spLocks noGrp="1"/>
          </p:cNvSpPr>
          <p:nvPr>
            <p:ph idx="1"/>
          </p:nvPr>
        </p:nvSpPr>
        <p:spPr>
          <a:xfrm>
            <a:off x="457200" y="1196752"/>
            <a:ext cx="8229600" cy="5400600"/>
          </a:xfrm>
        </p:spPr>
        <p:txBody>
          <a:bodyPr>
            <a:normAutofit/>
          </a:bodyPr>
          <a:lstStyle/>
          <a:p>
            <a:pPr>
              <a:buFont typeface="Wingdings" panose="05000000000000000000" pitchFamily="2" charset="2"/>
              <a:buChar char="Ø"/>
            </a:pPr>
            <a:r>
              <a:rPr lang="fr-FR" sz="2800" b="1" dirty="0" smtClean="0"/>
              <a:t>Objectif de 1M° de remontée des dépenses</a:t>
            </a:r>
          </a:p>
          <a:p>
            <a:pPr marL="0" indent="0">
              <a:buNone/>
            </a:pPr>
            <a:endParaRPr lang="fr-FR" sz="1000" b="1" dirty="0" smtClean="0"/>
          </a:p>
          <a:p>
            <a:pPr lvl="1">
              <a:buFont typeface="Wingdings" panose="05000000000000000000" pitchFamily="2" charset="2"/>
              <a:buChar char="§"/>
            </a:pPr>
            <a:r>
              <a:rPr lang="fr-FR" b="1" dirty="0" smtClean="0"/>
              <a:t>10 bilans déposés, </a:t>
            </a:r>
          </a:p>
          <a:p>
            <a:pPr lvl="1">
              <a:buFontTx/>
              <a:buChar char="-"/>
            </a:pPr>
            <a:r>
              <a:rPr lang="fr-FR" b="1" dirty="0" smtClean="0"/>
              <a:t>3 Missions Locales</a:t>
            </a:r>
          </a:p>
          <a:p>
            <a:pPr lvl="1">
              <a:buFontTx/>
              <a:buChar char="-"/>
            </a:pPr>
            <a:r>
              <a:rPr lang="fr-FR" b="1" dirty="0" smtClean="0"/>
              <a:t>2 Conseils Départementaux</a:t>
            </a:r>
          </a:p>
          <a:p>
            <a:pPr lvl="1">
              <a:buFontTx/>
              <a:buChar char="-"/>
            </a:pPr>
            <a:r>
              <a:rPr lang="fr-FR" b="1" dirty="0" smtClean="0"/>
              <a:t>1 Association (Stade Bordelais-ASPTT) </a:t>
            </a:r>
          </a:p>
          <a:p>
            <a:pPr marL="457200" lvl="1" indent="0">
              <a:buNone/>
            </a:pPr>
            <a:endParaRPr lang="fr-FR" b="1" dirty="0" smtClean="0"/>
          </a:p>
          <a:p>
            <a:pPr lvl="1">
              <a:buFont typeface="Wingdings" panose="05000000000000000000" pitchFamily="2" charset="2"/>
              <a:buChar char="§"/>
            </a:pPr>
            <a:r>
              <a:rPr lang="fr-FR" b="1" dirty="0" smtClean="0"/>
              <a:t>6 CSF validés</a:t>
            </a:r>
            <a:endParaRPr lang="fr-FR" sz="2000" b="1" dirty="0" smtClean="0"/>
          </a:p>
          <a:p>
            <a:pPr marL="457200" lvl="1" indent="0">
              <a:buNone/>
            </a:pPr>
            <a:r>
              <a:rPr lang="fr-FR" sz="2000" b="1" dirty="0"/>
              <a:t> </a:t>
            </a:r>
            <a:r>
              <a:rPr lang="fr-FR" sz="2000" b="1" dirty="0" smtClean="0"/>
              <a:t>    </a:t>
            </a:r>
          </a:p>
          <a:p>
            <a:pPr lvl="1">
              <a:buFont typeface="Wingdings" panose="05000000000000000000" pitchFamily="2" charset="2"/>
              <a:buChar char="§"/>
            </a:pPr>
            <a:r>
              <a:rPr lang="fr-FR" b="1" dirty="0" smtClean="0"/>
              <a:t>Montant  de la dépense remontée: 1 000 835 € </a:t>
            </a:r>
            <a:endParaRPr lang="fr-FR" sz="2000" b="1" dirty="0" smtClean="0"/>
          </a:p>
          <a:p>
            <a:pPr marL="0" indent="0">
              <a:buNone/>
            </a:pPr>
            <a:r>
              <a:rPr lang="fr-FR" sz="2800" b="1" dirty="0" smtClean="0"/>
              <a:t> </a:t>
            </a:r>
            <a:endParaRPr lang="fr-FR" sz="2800" b="1" dirty="0"/>
          </a:p>
          <a:p>
            <a:pPr marL="0" indent="0">
              <a:buNone/>
            </a:pPr>
            <a:endParaRPr lang="fr-FR" sz="2800" b="1" dirty="0" smtClean="0"/>
          </a:p>
          <a:p>
            <a:pPr marL="0" indent="0">
              <a:buNone/>
            </a:pPr>
            <a:endParaRPr lang="fr-FR" dirty="0"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6247408"/>
            <a:ext cx="30241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B14E5D57-35DB-49F9-BC37-D9B1ABC25E51}" type="slidenum">
              <a:rPr lang="fr-FR" smtClean="0"/>
              <a:pPr/>
              <a:t>10</a:t>
            </a:fld>
            <a:endParaRPr lang="fr-FR"/>
          </a:p>
        </p:txBody>
      </p:sp>
    </p:spTree>
    <p:extLst>
      <p:ext uri="{BB962C8B-B14F-4D97-AF65-F5344CB8AC3E}">
        <p14:creationId xmlns:p14="http://schemas.microsoft.com/office/powerpoint/2010/main" val="355156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L’évaluation d’impact 2015</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FontTx/>
              <a:buNone/>
              <a:defRPr/>
            </a:pPr>
            <a:r>
              <a:rPr lang="fr-FR" dirty="0" smtClean="0"/>
              <a:t>L’IEJ a permis la mise en place:</a:t>
            </a:r>
          </a:p>
          <a:p>
            <a:pPr marL="0" indent="0">
              <a:buFontTx/>
              <a:buNone/>
              <a:defRPr/>
            </a:pPr>
            <a:endParaRPr lang="fr-FR" dirty="0"/>
          </a:p>
          <a:p>
            <a:pPr>
              <a:defRPr/>
            </a:pPr>
            <a:r>
              <a:rPr lang="fr-FR" b="1" dirty="0"/>
              <a:t>d’actions de repérage</a:t>
            </a:r>
            <a:r>
              <a:rPr lang="fr-FR" dirty="0"/>
              <a:t> de NEETS les plus éloignés de l’emploi</a:t>
            </a:r>
          </a:p>
          <a:p>
            <a:pPr marL="0" indent="0">
              <a:buFontTx/>
              <a:buNone/>
              <a:defRPr/>
            </a:pPr>
            <a:endParaRPr lang="fr-FR" dirty="0"/>
          </a:p>
          <a:p>
            <a:pPr>
              <a:defRPr/>
            </a:pPr>
            <a:r>
              <a:rPr lang="fr-FR" b="1" dirty="0" smtClean="0"/>
              <a:t>d’un enrichissement de l’offre </a:t>
            </a:r>
            <a:r>
              <a:rPr lang="fr-FR" dirty="0" smtClean="0"/>
              <a:t>des </a:t>
            </a:r>
            <a:r>
              <a:rPr lang="fr-FR" dirty="0"/>
              <a:t>services d’accompagnement</a:t>
            </a:r>
          </a:p>
          <a:p>
            <a:pPr marL="0" indent="0">
              <a:buFontTx/>
              <a:buNone/>
              <a:defRPr/>
            </a:pPr>
            <a:endParaRPr lang="fr-FR" dirty="0"/>
          </a:p>
          <a:p>
            <a:pPr>
              <a:defRPr/>
            </a:pPr>
            <a:r>
              <a:rPr lang="fr-FR" b="1" dirty="0"/>
              <a:t>de nouvelles formes de collaboration </a:t>
            </a:r>
            <a:r>
              <a:rPr lang="fr-FR" dirty="0"/>
              <a:t>entre les acteurs du repérage </a:t>
            </a:r>
            <a:r>
              <a:rPr lang="fr-FR" dirty="0" smtClean="0"/>
              <a:t>et </a:t>
            </a:r>
            <a:r>
              <a:rPr lang="fr-FR" dirty="0"/>
              <a:t>de l’accompagnement</a:t>
            </a:r>
          </a:p>
          <a:p>
            <a:endParaRPr lang="fr-FR"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11</a:t>
            </a:fld>
            <a:endParaRPr lang="fr-F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7329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L’Action DEVLOP du CLAP</a:t>
            </a:r>
            <a:endParaRPr lang="fr-FR" dirty="0"/>
          </a:p>
        </p:txBody>
      </p:sp>
      <p:sp>
        <p:nvSpPr>
          <p:cNvPr id="3" name="Espace réservé du contenu 2"/>
          <p:cNvSpPr>
            <a:spLocks noGrp="1"/>
          </p:cNvSpPr>
          <p:nvPr>
            <p:ph idx="1"/>
          </p:nvPr>
        </p:nvSpPr>
        <p:spPr>
          <a:xfrm>
            <a:off x="395536" y="1600200"/>
            <a:ext cx="8291264" cy="4997151"/>
          </a:xfrm>
        </p:spPr>
        <p:txBody>
          <a:bodyPr/>
          <a:lstStyle/>
          <a:p>
            <a:r>
              <a:rPr lang="fr-FR" sz="2400" dirty="0" smtClean="0"/>
              <a:t>Dispositif d’Evaluation Linguistique et d’Orientation Professionnelle :</a:t>
            </a: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sz="1800" dirty="0" smtClean="0"/>
          </a:p>
          <a:p>
            <a:r>
              <a:rPr lang="fr-FR" sz="2400" dirty="0" smtClean="0"/>
              <a:t>Nombre de jeunes NEETS effectivement pris en charge : 453</a:t>
            </a:r>
            <a:endParaRPr lang="fr-FR"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12</a:t>
            </a:fld>
            <a:endParaRPr lang="fr-FR"/>
          </a:p>
        </p:txBody>
      </p:sp>
      <p:graphicFrame>
        <p:nvGraphicFramePr>
          <p:cNvPr id="5" name="Diagramme 4"/>
          <p:cNvGraphicFramePr/>
          <p:nvPr>
            <p:extLst>
              <p:ext uri="{D42A27DB-BD31-4B8C-83A1-F6EECF244321}">
                <p14:modId xmlns:p14="http://schemas.microsoft.com/office/powerpoint/2010/main" val="98245340"/>
              </p:ext>
            </p:extLst>
          </p:nvPr>
        </p:nvGraphicFramePr>
        <p:xfrm>
          <a:off x="3203848" y="2060848"/>
          <a:ext cx="4464496"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637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61881" y="404664"/>
            <a:ext cx="6336704" cy="707886"/>
          </a:xfrm>
          <a:prstGeom prst="rect">
            <a:avLst/>
          </a:prstGeom>
          <a:noFill/>
        </p:spPr>
        <p:txBody>
          <a:bodyPr wrap="square" rtlCol="0">
            <a:spAutoFit/>
          </a:bodyPr>
          <a:lstStyle/>
          <a:p>
            <a:pPr algn="ctr"/>
            <a:r>
              <a:rPr lang="fr-FR" sz="2000" b="1" dirty="0" smtClean="0">
                <a:solidFill>
                  <a:schemeClr val="bg1"/>
                </a:solidFill>
              </a:rPr>
              <a:t>Points techniques soumis pour information du CRS</a:t>
            </a:r>
          </a:p>
          <a:p>
            <a:pPr algn="ctr"/>
            <a:r>
              <a:rPr lang="fr-FR" sz="2000" b="1" dirty="0" smtClean="0">
                <a:solidFill>
                  <a:schemeClr val="bg1"/>
                </a:solidFill>
              </a:rPr>
              <a:t>-&gt; validation par voie de consultation écrite post CRS</a:t>
            </a:r>
            <a:endParaRPr lang="fr-FR" sz="2000" b="1" dirty="0">
              <a:solidFill>
                <a:schemeClr val="bg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50451"/>
            <a:ext cx="1531536" cy="110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8272" y="79279"/>
            <a:ext cx="873725" cy="110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a:xfrm>
            <a:off x="457200" y="1214422"/>
            <a:ext cx="8229600" cy="4911741"/>
          </a:xfrm>
        </p:spPr>
        <p:txBody>
          <a:bodyPr>
            <a:normAutofit fontScale="70000" lnSpcReduction="20000"/>
          </a:bodyPr>
          <a:lstStyle/>
          <a:p>
            <a:pPr>
              <a:buNone/>
            </a:pPr>
            <a:r>
              <a:rPr lang="fr-FR" altLang="fr-FR" dirty="0" smtClean="0"/>
              <a:t>Concernant les axe 1 et 2 du PON </a:t>
            </a:r>
            <a:r>
              <a:rPr lang="fr-FR" altLang="fr-FR" dirty="0" err="1" smtClean="0"/>
              <a:t>Fse</a:t>
            </a:r>
            <a:r>
              <a:rPr lang="fr-FR" altLang="fr-FR" dirty="0" smtClean="0"/>
              <a:t>/IEJ :</a:t>
            </a:r>
          </a:p>
          <a:p>
            <a:endParaRPr lang="fr-FR" altLang="fr-FR" dirty="0" smtClean="0"/>
          </a:p>
          <a:p>
            <a:r>
              <a:rPr lang="fr-FR" altLang="fr-FR" dirty="0" smtClean="0"/>
              <a:t>Les </a:t>
            </a:r>
            <a:r>
              <a:rPr lang="fr-FR" altLang="fr-FR" dirty="0"/>
              <a:t>projets retenus sont ceux de type « soutien aux personnes » ;</a:t>
            </a:r>
          </a:p>
          <a:p>
            <a:r>
              <a:rPr lang="fr-FR" altLang="fr-FR" dirty="0"/>
              <a:t>Seuls les dossiers présentant une demande supérieure ou égale à 15 000 € de crédits FSE sont  considérés comme recevables ;</a:t>
            </a:r>
          </a:p>
          <a:p>
            <a:pPr marL="0" indent="0">
              <a:buNone/>
            </a:pPr>
            <a:endParaRPr lang="fr-FR" altLang="fr-FR" dirty="0"/>
          </a:p>
          <a:p>
            <a:pPr lvl="0"/>
            <a:r>
              <a:rPr lang="fr-FR" dirty="0"/>
              <a:t>Pour les dépenses directes de personnels, peuvent être prises en compte les rémunérations des personnels dont le temps de travail sur le projet est supérieur ou égal à 15% du temps de leur activité totale ;</a:t>
            </a:r>
          </a:p>
          <a:p>
            <a:r>
              <a:rPr lang="fr-FR" dirty="0"/>
              <a:t>Le temps de travail des salariés en fonction support (secrétaire, directeur, comptable…) et les dépenses qui en découlent sont valorisées en dépenses indirectes. Le service gestionnaire se réserve </a:t>
            </a:r>
            <a:r>
              <a:rPr lang="fr-FR" dirty="0" smtClean="0"/>
              <a:t>la possibilité </a:t>
            </a:r>
            <a:r>
              <a:rPr lang="fr-FR" dirty="0"/>
              <a:t>de déroger à cette règle dans le cas particulier de structures employant un seul salarié ou pour les personnels des fonctions support affectés à 100% à l’opération.</a:t>
            </a:r>
          </a:p>
          <a:p>
            <a:endParaRPr lang="fr-FR"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13</a:t>
            </a:fld>
            <a:endParaRPr lang="fr-FR"/>
          </a:p>
        </p:txBody>
      </p:sp>
    </p:spTree>
    <p:extLst>
      <p:ext uri="{BB962C8B-B14F-4D97-AF65-F5344CB8AC3E}">
        <p14:creationId xmlns:p14="http://schemas.microsoft.com/office/powerpoint/2010/main" val="1072627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a:xfrm>
            <a:off x="457200" y="1772816"/>
            <a:ext cx="8229600" cy="4824536"/>
          </a:xfrm>
        </p:spPr>
        <p:txBody>
          <a:bodyPr>
            <a:normAutofit fontScale="92500" lnSpcReduction="20000"/>
          </a:bodyPr>
          <a:lstStyle/>
          <a:p>
            <a:r>
              <a:rPr lang="fr-FR" altLang="fr-FR" dirty="0"/>
              <a:t>Un taux d’intervention FSE maximal est fixé comme suit : </a:t>
            </a:r>
          </a:p>
          <a:p>
            <a:pPr lvl="1"/>
            <a:r>
              <a:rPr lang="fr-FR" altLang="fr-FR" dirty="0"/>
              <a:t>50 %  du coût total du projet pour les opérations se déroulant sur le territoire du </a:t>
            </a:r>
            <a:r>
              <a:rPr lang="fr-FR" altLang="fr-FR" b="1" dirty="0"/>
              <a:t>site Sud de la </a:t>
            </a:r>
            <a:r>
              <a:rPr lang="fr-FR" altLang="fr-FR" b="1" dirty="0" smtClean="0"/>
              <a:t>DIRECCTE</a:t>
            </a:r>
          </a:p>
          <a:p>
            <a:pPr lvl="1"/>
            <a:r>
              <a:rPr lang="fr-FR" altLang="fr-FR" dirty="0" smtClean="0"/>
              <a:t>60 % du coût total du projet pour les opérations se déroulant sur le territoire du </a:t>
            </a:r>
            <a:r>
              <a:rPr lang="fr-FR" altLang="fr-FR" b="1" dirty="0" smtClean="0"/>
              <a:t>site Nord de la DIRECCTE</a:t>
            </a:r>
            <a:r>
              <a:rPr lang="fr-FR" altLang="fr-FR" dirty="0" smtClean="0"/>
              <a:t> </a:t>
            </a:r>
          </a:p>
          <a:p>
            <a:pPr marL="342900" lvl="1" indent="-342900">
              <a:buFont typeface="Arial" panose="020B0604020202020204" pitchFamily="34" charset="0"/>
              <a:buChar char="•"/>
            </a:pPr>
            <a:r>
              <a:rPr lang="fr-FR" altLang="fr-FR" sz="3200" dirty="0"/>
              <a:t>La pluri-annualité des opérations étant souhaitée, les opérations pourront s’échelonner sur une période de 12 à 36 mois. Une rétroactivité maximale de 6 mois avant la date de dépôt de la demande de subvention est possible pour ce qui est des dépenses engagées.</a:t>
            </a:r>
          </a:p>
          <a:p>
            <a:pPr>
              <a:buClr>
                <a:schemeClr val="accent6"/>
              </a:buClr>
              <a:buFont typeface="Wingdings" panose="05000000000000000000" pitchFamily="2" charset="2"/>
              <a:buChar char="Ø"/>
              <a:defRPr/>
            </a:pPr>
            <a:endParaRPr lang="fr-FR" altLang="fr-FR" sz="2400" b="1"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14</a:t>
            </a:fld>
            <a:endParaRPr lang="fr-FR"/>
          </a:p>
        </p:txBody>
      </p:sp>
      <p:sp>
        <p:nvSpPr>
          <p:cNvPr id="7" name="Titre 6"/>
          <p:cNvSpPr txBox="1">
            <a:spLocks noGrp="1"/>
          </p:cNvSpPr>
          <p:nvPr>
            <p:ph type="title"/>
          </p:nvPr>
        </p:nvSpPr>
        <p:spPr>
          <a:prstGeom prst="rect">
            <a:avLst/>
          </a:prstGeom>
          <a:noFill/>
        </p:spPr>
        <p:txBody>
          <a:bodyPr wrap="square" rtlCol="0">
            <a:spAutoFit/>
          </a:bodyPr>
          <a:lstStyle/>
          <a:p>
            <a:pPr algn="ctr"/>
            <a:r>
              <a:rPr lang="fr-FR" sz="2000" b="1" dirty="0" smtClean="0">
                <a:solidFill>
                  <a:schemeClr val="bg1"/>
                </a:solidFill>
              </a:rPr>
              <a:t>Points techniques soumis pour information du CRS</a:t>
            </a:r>
          </a:p>
          <a:p>
            <a:pPr algn="ctr"/>
            <a:r>
              <a:rPr lang="fr-FR" sz="2000" b="1" dirty="0" smtClean="0">
                <a:solidFill>
                  <a:schemeClr val="bg1"/>
                </a:solidFill>
              </a:rPr>
              <a:t>-&gt; validation par voie de consultation écrite post CRS</a:t>
            </a:r>
            <a:endParaRPr lang="fr-FR" sz="2000" b="1" dirty="0">
              <a:solidFill>
                <a:schemeClr val="bg1"/>
              </a:solidFill>
            </a:endParaRPr>
          </a:p>
        </p:txBody>
      </p:sp>
    </p:spTree>
    <p:extLst>
      <p:ext uri="{BB962C8B-B14F-4D97-AF65-F5344CB8AC3E}">
        <p14:creationId xmlns:p14="http://schemas.microsoft.com/office/powerpoint/2010/main" val="229849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59632" y="1340768"/>
            <a:ext cx="6336704" cy="584775"/>
          </a:xfrm>
          <a:prstGeom prst="rect">
            <a:avLst/>
          </a:prstGeom>
          <a:noFill/>
        </p:spPr>
        <p:txBody>
          <a:bodyPr wrap="square" rtlCol="0">
            <a:spAutoFit/>
          </a:bodyPr>
          <a:lstStyle/>
          <a:p>
            <a:pPr algn="ctr"/>
            <a:r>
              <a:rPr lang="fr-FR" sz="3200" dirty="0" smtClean="0"/>
              <a:t>MERCI POUR VOTRE ATTENTION</a:t>
            </a:r>
            <a:endParaRPr lang="fr-FR" sz="3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50451"/>
            <a:ext cx="1531536" cy="110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8272" y="79279"/>
            <a:ext cx="873725" cy="110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bwMode="auto">
          <a:xfrm>
            <a:off x="1907704" y="2222998"/>
            <a:ext cx="5400600" cy="3324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226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1772816"/>
            <a:ext cx="8856984" cy="3528392"/>
          </a:xfrm>
        </p:spPr>
        <p:txBody>
          <a:bodyPr>
            <a:normAutofit/>
          </a:bodyPr>
          <a:lstStyle/>
          <a:p>
            <a:r>
              <a:rPr lang="fr-FR" dirty="0" smtClean="0"/>
              <a:t>Programmes Opérationnels Nationaux</a:t>
            </a:r>
            <a:br>
              <a:rPr lang="fr-FR" dirty="0" smtClean="0"/>
            </a:br>
            <a:r>
              <a:rPr lang="fr-FR" dirty="0" smtClean="0"/>
              <a:t>FSE et IEJ</a:t>
            </a:r>
            <a:br>
              <a:rPr lang="fr-FR" dirty="0" smtClean="0"/>
            </a:br>
            <a:r>
              <a:rPr lang="fr-FR" dirty="0" smtClean="0"/>
              <a:t>2014-2020</a:t>
            </a:r>
            <a:br>
              <a:rPr lang="fr-FR" dirty="0" smtClean="0"/>
            </a:br>
            <a:endParaRPr lang="fr-FR" dirty="0"/>
          </a:p>
        </p:txBody>
      </p:sp>
      <p:pic>
        <p:nvPicPr>
          <p:cNvPr id="4" name="Picture 2" descr="J:\Pole3E\FSE\COM FSE\LOGOS\imagesCAPYB19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23830"/>
            <a:ext cx="963093" cy="12144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Pole3E\FSE\COM FSE\LOGOS\LOGO%20U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23831"/>
            <a:ext cx="1683253" cy="121443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123828"/>
            <a:ext cx="1214439" cy="121443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thierry.landais\Desktop\logo FSE region.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0062" y="152405"/>
            <a:ext cx="2016125"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p:cNvSpPr>
            <a:spLocks noGrp="1"/>
          </p:cNvSpPr>
          <p:nvPr>
            <p:ph type="sldNum" sz="quarter" idx="12"/>
          </p:nvPr>
        </p:nvSpPr>
        <p:spPr/>
        <p:txBody>
          <a:bodyPr/>
          <a:lstStyle/>
          <a:p>
            <a:fld id="{B14E5D57-35DB-49F9-BC37-D9B1ABC25E51}" type="slidenum">
              <a:rPr lang="fr-FR" smtClean="0"/>
              <a:pPr/>
              <a:t>2</a:t>
            </a:fld>
            <a:endParaRPr lang="fr-FR"/>
          </a:p>
        </p:txBody>
      </p:sp>
    </p:spTree>
    <p:extLst>
      <p:ext uri="{BB962C8B-B14F-4D97-AF65-F5344CB8AC3E}">
        <p14:creationId xmlns:p14="http://schemas.microsoft.com/office/powerpoint/2010/main" val="56570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72590"/>
            <a:ext cx="8229600" cy="548853"/>
          </a:xfrm>
        </p:spPr>
        <p:txBody>
          <a:bodyPr>
            <a:normAutofit fontScale="90000"/>
          </a:bodyPr>
          <a:lstStyle/>
          <a:p>
            <a:r>
              <a:rPr lang="fr-FR" altLang="fr-FR" sz="4000" dirty="0" smtClean="0"/>
              <a:t>Mise </a:t>
            </a:r>
            <a:r>
              <a:rPr lang="fr-FR" altLang="fr-FR" sz="4000" dirty="0"/>
              <a:t>en </a:t>
            </a:r>
            <a:r>
              <a:rPr lang="fr-FR" altLang="fr-FR" sz="4000" dirty="0" smtClean="0"/>
              <a:t>œuvre </a:t>
            </a:r>
            <a:r>
              <a:rPr lang="fr-FR" altLang="fr-FR" sz="4000" dirty="0"/>
              <a:t>en </a:t>
            </a:r>
            <a:r>
              <a:rPr lang="fr-FR" altLang="fr-FR" sz="4000" dirty="0" smtClean="0"/>
              <a:t>région ALPC</a:t>
            </a:r>
            <a:endParaRPr lang="fr-FR" sz="40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a:xfrm>
            <a:off x="457200" y="1412776"/>
            <a:ext cx="8229600" cy="5184576"/>
          </a:xfrm>
        </p:spPr>
        <p:txBody>
          <a:bodyPr>
            <a:normAutofit/>
          </a:bodyPr>
          <a:lstStyle/>
          <a:p>
            <a:pPr>
              <a:buClr>
                <a:schemeClr val="accent6"/>
              </a:buClr>
              <a:buFont typeface="Wingdings" panose="05000000000000000000" pitchFamily="2" charset="2"/>
              <a:buChar char="Ø"/>
              <a:defRPr/>
            </a:pPr>
            <a:r>
              <a:rPr lang="fr-FR" sz="2400" b="1" dirty="0"/>
              <a:t>Un Programme Opérationnel IEJ pour </a:t>
            </a:r>
            <a:r>
              <a:rPr lang="fr-FR" sz="2400" b="1" dirty="0" smtClean="0"/>
              <a:t>l’-ex Région Aquitaine </a:t>
            </a:r>
            <a:r>
              <a:rPr lang="fr-FR" sz="2400" b="1" dirty="0"/>
              <a:t>et un PO National commun aux 3 </a:t>
            </a:r>
            <a:r>
              <a:rPr lang="fr-FR" sz="2400" b="1" dirty="0" smtClean="0"/>
              <a:t>territoires</a:t>
            </a:r>
            <a:endParaRPr lang="fr-FR" sz="2400" b="1" dirty="0"/>
          </a:p>
          <a:p>
            <a:pPr>
              <a:buClr>
                <a:schemeClr val="accent6"/>
              </a:buClr>
              <a:buFont typeface="Wingdings" panose="05000000000000000000" pitchFamily="2" charset="2"/>
              <a:buChar char="Ø"/>
              <a:defRPr/>
            </a:pPr>
            <a:r>
              <a:rPr lang="fr-FR" sz="2400" b="1" dirty="0"/>
              <a:t>Maintien des trois maquettes préexistantes</a:t>
            </a:r>
          </a:p>
          <a:p>
            <a:pPr>
              <a:buClr>
                <a:schemeClr val="accent6"/>
              </a:buClr>
              <a:buFont typeface="Wingdings" panose="05000000000000000000" pitchFamily="2" charset="2"/>
              <a:buChar char="Ø"/>
              <a:defRPr/>
            </a:pPr>
            <a:r>
              <a:rPr lang="fr-FR" sz="2400" b="1" dirty="0"/>
              <a:t>Deux régions en transition et une région plus développée</a:t>
            </a:r>
          </a:p>
          <a:p>
            <a:pPr>
              <a:buClr>
                <a:schemeClr val="accent6"/>
              </a:buClr>
              <a:buFont typeface="Wingdings" panose="05000000000000000000" pitchFamily="2" charset="2"/>
              <a:buChar char="Ø"/>
              <a:defRPr/>
            </a:pPr>
            <a:r>
              <a:rPr lang="fr-FR" sz="2400" b="1" dirty="0"/>
              <a:t>18 organismes intermédiaires chargés de la mise en œuvre de l’axe 3 </a:t>
            </a:r>
            <a:endParaRPr lang="fr-FR" sz="2400" b="1" dirty="0" smtClean="0"/>
          </a:p>
          <a:p>
            <a:pPr>
              <a:buClr>
                <a:schemeClr val="accent6"/>
              </a:buClr>
              <a:buFont typeface="Wingdings" panose="05000000000000000000" pitchFamily="2" charset="2"/>
              <a:buChar char="Ø"/>
              <a:defRPr/>
            </a:pPr>
            <a:r>
              <a:rPr lang="fr-FR" altLang="fr-FR" sz="2400" b="1" dirty="0" smtClean="0"/>
              <a:t>Deux </a:t>
            </a:r>
            <a:r>
              <a:rPr lang="fr-FR" altLang="fr-FR" sz="2400" b="1" dirty="0"/>
              <a:t>sites FSE basés à Limoges (programmation zone </a:t>
            </a:r>
            <a:r>
              <a:rPr lang="fr-FR" altLang="fr-FR" sz="2400" b="1" dirty="0" smtClean="0"/>
              <a:t>Nord + spécialisation CSF) </a:t>
            </a:r>
            <a:r>
              <a:rPr lang="fr-FR" altLang="fr-FR" sz="2400" b="1" dirty="0"/>
              <a:t>et </a:t>
            </a:r>
            <a:r>
              <a:rPr lang="fr-FR" altLang="fr-FR" sz="2400" b="1" dirty="0" smtClean="0"/>
              <a:t>à Bordeaux </a:t>
            </a:r>
            <a:r>
              <a:rPr lang="fr-FR" altLang="fr-FR" sz="2400" b="1" dirty="0"/>
              <a:t>(programmation zone </a:t>
            </a:r>
            <a:r>
              <a:rPr lang="fr-FR" altLang="fr-FR" sz="2400" b="1" dirty="0" smtClean="0"/>
              <a:t>sud + spécialisation contentieux)</a:t>
            </a:r>
          </a:p>
          <a:p>
            <a:pPr>
              <a:buClr>
                <a:schemeClr val="accent6"/>
              </a:buClr>
              <a:buFont typeface="Wingdings" panose="05000000000000000000" pitchFamily="2" charset="2"/>
              <a:buChar char="Ø"/>
              <a:defRPr/>
            </a:pPr>
            <a:r>
              <a:rPr lang="fr-FR" altLang="fr-FR" sz="2400" b="1" dirty="0" smtClean="0"/>
              <a:t>AAP permanent publié</a:t>
            </a:r>
          </a:p>
          <a:p>
            <a:pPr>
              <a:buClr>
                <a:schemeClr val="accent6"/>
              </a:buClr>
              <a:buFont typeface="Wingdings" panose="05000000000000000000" pitchFamily="2" charset="2"/>
              <a:buChar char="Ø"/>
              <a:defRPr/>
            </a:pPr>
            <a:r>
              <a:rPr lang="fr-FR" altLang="fr-FR" sz="2400" b="1" dirty="0" smtClean="0"/>
              <a:t>AAP spécifiques (ML, MDE, GEIQ, SENIORS, EGALITE H/F, OPCA…)</a:t>
            </a:r>
            <a:endParaRPr lang="fr-FR" altLang="fr-FR" sz="2400" b="1" dirty="0"/>
          </a:p>
          <a:p>
            <a:pPr>
              <a:buClr>
                <a:schemeClr val="accent6"/>
              </a:buClr>
              <a:buFont typeface="Wingdings" panose="05000000000000000000" pitchFamily="2" charset="2"/>
              <a:buChar char="Ø"/>
              <a:defRPr/>
            </a:pPr>
            <a:endParaRPr lang="fr-FR" altLang="fr-FR" sz="2400" b="1"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3</a:t>
            </a:fld>
            <a:endParaRPr lang="fr-FR"/>
          </a:p>
        </p:txBody>
      </p:sp>
    </p:spTree>
    <p:extLst>
      <p:ext uri="{BB962C8B-B14F-4D97-AF65-F5344CB8AC3E}">
        <p14:creationId xmlns:p14="http://schemas.microsoft.com/office/powerpoint/2010/main" val="611951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372590"/>
            <a:ext cx="8229600" cy="364902"/>
          </a:xfrm>
        </p:spPr>
        <p:txBody>
          <a:bodyPr>
            <a:noAutofit/>
          </a:bodyPr>
          <a:lstStyle/>
          <a:p>
            <a:r>
              <a:rPr lang="fr-FR" altLang="fr-FR" sz="3600" dirty="0" smtClean="0"/>
              <a:t>Maquettes régionales FSE</a:t>
            </a:r>
            <a:endParaRPr lang="fr-FR" sz="3600" dirty="0"/>
          </a:p>
        </p:txBody>
      </p:sp>
      <p:graphicFrame>
        <p:nvGraphicFramePr>
          <p:cNvPr id="4" name="Espace réservé du contenu 3"/>
          <p:cNvGraphicFramePr>
            <a:graphicFrameLocks noGrp="1" noChangeAspect="1"/>
          </p:cNvGraphicFramePr>
          <p:nvPr>
            <p:ph idx="1"/>
            <p:extLst>
              <p:ext uri="{D42A27DB-BD31-4B8C-83A1-F6EECF244321}">
                <p14:modId xmlns:p14="http://schemas.microsoft.com/office/powerpoint/2010/main" val="732173991"/>
              </p:ext>
            </p:extLst>
          </p:nvPr>
        </p:nvGraphicFramePr>
        <p:xfrm>
          <a:off x="741363" y="1820863"/>
          <a:ext cx="7659687" cy="4086225"/>
        </p:xfrm>
        <a:graphic>
          <a:graphicData uri="http://schemas.openxmlformats.org/presentationml/2006/ole">
            <mc:AlternateContent xmlns:mc="http://schemas.openxmlformats.org/markup-compatibility/2006">
              <mc:Choice xmlns:v="urn:schemas-microsoft-com:vml" Requires="v">
                <p:oleObj spid="_x0000_s4153" name="Feuille de calcul" r:id="rId5" imgW="7677118" imgH="4095702" progId="Excel.Sheet.12">
                  <p:embed/>
                </p:oleObj>
              </mc:Choice>
              <mc:Fallback>
                <p:oleObj name="Feuille de calcul" r:id="rId5" imgW="7677118" imgH="4095702" progId="Excel.Sheet.12">
                  <p:embed/>
                  <p:pic>
                    <p:nvPicPr>
                      <p:cNvPr id="0" name="Picture 5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363" y="1820863"/>
                        <a:ext cx="7659687" cy="408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Espace réservé du numéro de diapositive 2"/>
          <p:cNvSpPr>
            <a:spLocks noGrp="1"/>
          </p:cNvSpPr>
          <p:nvPr>
            <p:ph type="sldNum" sz="quarter" idx="12"/>
          </p:nvPr>
        </p:nvSpPr>
        <p:spPr/>
        <p:txBody>
          <a:bodyPr/>
          <a:lstStyle/>
          <a:p>
            <a:fld id="{B14E5D57-35DB-49F9-BC37-D9B1ABC25E51}" type="slidenum">
              <a:rPr lang="fr-FR" smtClean="0"/>
              <a:pPr/>
              <a:t>4</a:t>
            </a:fld>
            <a:endParaRPr lang="fr-FR"/>
          </a:p>
        </p:txBody>
      </p:sp>
      <p:pic>
        <p:nvPicPr>
          <p:cNvPr id="205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04597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372590"/>
            <a:ext cx="8229600" cy="364902"/>
          </a:xfrm>
        </p:spPr>
        <p:txBody>
          <a:bodyPr>
            <a:noAutofit/>
          </a:bodyPr>
          <a:lstStyle/>
          <a:p>
            <a:r>
              <a:rPr lang="fr-FR" sz="3600" dirty="0" smtClean="0"/>
              <a:t>Maquette Région ALPC</a:t>
            </a:r>
            <a:endParaRPr lang="fr-FR" sz="3600" dirty="0"/>
          </a:p>
        </p:txBody>
      </p:sp>
      <p:graphicFrame>
        <p:nvGraphicFramePr>
          <p:cNvPr id="6" name="Espace réservé du contenu 5"/>
          <p:cNvGraphicFramePr>
            <a:graphicFrameLocks noGrp="1" noChangeAspect="1"/>
          </p:cNvGraphicFramePr>
          <p:nvPr>
            <p:ph idx="1"/>
            <p:extLst>
              <p:ext uri="{D42A27DB-BD31-4B8C-83A1-F6EECF244321}">
                <p14:modId xmlns:p14="http://schemas.microsoft.com/office/powerpoint/2010/main" val="2698349697"/>
              </p:ext>
            </p:extLst>
          </p:nvPr>
        </p:nvGraphicFramePr>
        <p:xfrm>
          <a:off x="738188" y="1757363"/>
          <a:ext cx="7667625" cy="4210050"/>
        </p:xfrm>
        <a:graphic>
          <a:graphicData uri="http://schemas.openxmlformats.org/presentationml/2006/ole">
            <mc:AlternateContent xmlns:mc="http://schemas.openxmlformats.org/markup-compatibility/2006">
              <mc:Choice xmlns:v="urn:schemas-microsoft-com:vml" Requires="v">
                <p:oleObj spid="_x0000_s5177" name="Feuille de calcul" r:id="rId5" imgW="7667670" imgH="4210154" progId="Excel.Sheet.12">
                  <p:embed/>
                </p:oleObj>
              </mc:Choice>
              <mc:Fallback>
                <p:oleObj name="Feuille de calcul" r:id="rId5" imgW="7667670" imgH="4210154" progId="Excel.Sheet.12">
                  <p:embed/>
                  <p:pic>
                    <p:nvPicPr>
                      <p:cNvPr id="0" name="Picture 5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188" y="1757363"/>
                        <a:ext cx="7667625" cy="421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Espace réservé du numéro de diapositive 6"/>
          <p:cNvSpPr>
            <a:spLocks noGrp="1"/>
          </p:cNvSpPr>
          <p:nvPr>
            <p:ph type="sldNum" sz="quarter" idx="12"/>
          </p:nvPr>
        </p:nvSpPr>
        <p:spPr/>
        <p:txBody>
          <a:bodyPr/>
          <a:lstStyle/>
          <a:p>
            <a:fld id="{B14E5D57-35DB-49F9-BC37-D9B1ABC25E51}" type="slidenum">
              <a:rPr lang="fr-FR" smtClean="0"/>
              <a:pPr/>
              <a:t>5</a:t>
            </a:fld>
            <a:endParaRPr lang="fr-FR"/>
          </a:p>
        </p:txBody>
      </p:sp>
      <p:pic>
        <p:nvPicPr>
          <p:cNvPr id="205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46874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72590"/>
            <a:ext cx="8229600" cy="548853"/>
          </a:xfrm>
        </p:spPr>
        <p:txBody>
          <a:bodyPr>
            <a:normAutofit fontScale="90000"/>
          </a:bodyPr>
          <a:lstStyle/>
          <a:p>
            <a:r>
              <a:rPr lang="fr-FR" sz="4000" dirty="0" smtClean="0"/>
              <a:t>Opérations et participants</a:t>
            </a:r>
            <a:endParaRPr lang="fr-FR" sz="40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a:xfrm>
            <a:off x="457200" y="1412776"/>
            <a:ext cx="8229600" cy="5184576"/>
          </a:xfrm>
        </p:spPr>
        <p:txBody>
          <a:bodyPr>
            <a:normAutofit fontScale="92500" lnSpcReduction="10000"/>
          </a:bodyPr>
          <a:lstStyle/>
          <a:p>
            <a:pPr>
              <a:buClr>
                <a:schemeClr val="accent6"/>
              </a:buClr>
              <a:buFont typeface="Wingdings" panose="05000000000000000000" pitchFamily="2" charset="2"/>
              <a:buChar char="Ø"/>
              <a:defRPr/>
            </a:pPr>
            <a:r>
              <a:rPr lang="fr-FR" sz="2800" b="1" dirty="0"/>
              <a:t>Axe 1 : Opération N° </a:t>
            </a:r>
            <a:r>
              <a:rPr lang="fr-FR" sz="2800" dirty="0"/>
              <a:t>201500691</a:t>
            </a:r>
            <a:r>
              <a:rPr lang="fr-FR" sz="2800" i="1" dirty="0"/>
              <a:t>  </a:t>
            </a:r>
          </a:p>
          <a:p>
            <a:pPr marL="0" indent="0">
              <a:buClr>
                <a:schemeClr val="accent6"/>
              </a:buClr>
              <a:buNone/>
              <a:defRPr/>
            </a:pPr>
            <a:endParaRPr lang="fr-FR" sz="2800" b="1" i="1" dirty="0"/>
          </a:p>
          <a:p>
            <a:pPr>
              <a:buClr>
                <a:schemeClr val="accent6"/>
              </a:buClr>
              <a:buFont typeface="Wingdings" panose="05000000000000000000" pitchFamily="2" charset="2"/>
              <a:buChar char="Ø"/>
              <a:defRPr/>
            </a:pPr>
            <a:r>
              <a:rPr lang="fr-FR" sz="2800" b="1" i="1" dirty="0"/>
              <a:t>Le projet porté par le Groupement d’Employeurs pour l’Insertion et Qualification du BTP qui vise à favoriser les recrutements dans  le secteur du BTP qui souffre parfois d’un défaut d’attractivité et qui peine à recruter. </a:t>
            </a:r>
          </a:p>
          <a:p>
            <a:pPr>
              <a:buClr>
                <a:schemeClr val="accent6"/>
              </a:buClr>
              <a:buFont typeface="Wingdings" panose="05000000000000000000" pitchFamily="2" charset="2"/>
              <a:buChar char="Ø"/>
              <a:defRPr/>
            </a:pPr>
            <a:r>
              <a:rPr lang="fr-FR" sz="2800" b="1" i="1" dirty="0"/>
              <a:t>Il s’agit  d’une action large qui part du repérage des candidats à l’accompagnement dans la prise de poste en passant par le perfectionnement des entretiens d’embauche et la mise en  place d’actions préalables au recrutement.      </a:t>
            </a:r>
          </a:p>
          <a:p>
            <a:pPr>
              <a:buClr>
                <a:schemeClr val="accent6"/>
              </a:buClr>
              <a:buFont typeface="Wingdings" panose="05000000000000000000" pitchFamily="2" charset="2"/>
              <a:buChar char="Ø"/>
              <a:defRPr/>
            </a:pPr>
            <a:r>
              <a:rPr lang="fr-FR" sz="2800" b="1" i="1" dirty="0"/>
              <a:t>180 demandeurs d’emploi visés par le projet.</a:t>
            </a:r>
          </a:p>
          <a:p>
            <a:pPr>
              <a:buClr>
                <a:schemeClr val="accent6"/>
              </a:buClr>
              <a:buFont typeface="Wingdings" panose="05000000000000000000" pitchFamily="2" charset="2"/>
              <a:buChar char="Ø"/>
              <a:defRPr/>
            </a:pPr>
            <a:r>
              <a:rPr lang="fr-FR" sz="2800" b="1" i="1" dirty="0"/>
              <a:t>La participation prévisionnelle du FSE s’élève à  49 299 €</a:t>
            </a:r>
          </a:p>
          <a:p>
            <a:pPr>
              <a:buClr>
                <a:schemeClr val="accent6"/>
              </a:buClr>
              <a:buFont typeface="Wingdings" panose="05000000000000000000" pitchFamily="2" charset="2"/>
              <a:buChar char="Ø"/>
              <a:defRPr/>
            </a:pPr>
            <a:endParaRPr lang="fr-FR" altLang="fr-FR" sz="2800" b="1" dirty="0"/>
          </a:p>
          <a:p>
            <a:pPr>
              <a:buClr>
                <a:schemeClr val="accent6"/>
              </a:buClr>
              <a:buFont typeface="Wingdings" panose="05000000000000000000" pitchFamily="2" charset="2"/>
              <a:buChar char="Ø"/>
              <a:defRPr/>
            </a:pPr>
            <a:endParaRPr lang="fr-FR" altLang="fr-FR" sz="2400" b="1"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6</a:t>
            </a:fld>
            <a:endParaRPr lang="fr-FR"/>
          </a:p>
        </p:txBody>
      </p:sp>
    </p:spTree>
    <p:extLst>
      <p:ext uri="{BB962C8B-B14F-4D97-AF65-F5344CB8AC3E}">
        <p14:creationId xmlns:p14="http://schemas.microsoft.com/office/powerpoint/2010/main" val="4009838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72590"/>
            <a:ext cx="8229600" cy="548853"/>
          </a:xfrm>
        </p:spPr>
        <p:txBody>
          <a:bodyPr>
            <a:normAutofit fontScale="90000"/>
          </a:bodyPr>
          <a:lstStyle/>
          <a:p>
            <a:r>
              <a:rPr lang="fr-FR" sz="4000" dirty="0" smtClean="0"/>
              <a:t>Opérations et participants</a:t>
            </a:r>
            <a:endParaRPr lang="fr-FR" sz="40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a:xfrm>
            <a:off x="457200" y="1412776"/>
            <a:ext cx="8229600" cy="5184576"/>
          </a:xfrm>
        </p:spPr>
        <p:txBody>
          <a:bodyPr>
            <a:normAutofit fontScale="92500" lnSpcReduction="20000"/>
          </a:bodyPr>
          <a:lstStyle/>
          <a:p>
            <a:pPr>
              <a:buClr>
                <a:schemeClr val="accent6"/>
              </a:buClr>
              <a:buFont typeface="Wingdings" panose="05000000000000000000" pitchFamily="2" charset="2"/>
              <a:buChar char="Ø"/>
              <a:defRPr/>
            </a:pPr>
            <a:r>
              <a:rPr lang="fr-FR" sz="2800" b="1" dirty="0"/>
              <a:t>Axe 2 : Opération N° </a:t>
            </a:r>
            <a:r>
              <a:rPr lang="fr-FR" sz="2800" dirty="0"/>
              <a:t>201501717</a:t>
            </a:r>
            <a:r>
              <a:rPr lang="fr-FR" sz="2800" i="1" dirty="0"/>
              <a:t>  </a:t>
            </a:r>
          </a:p>
          <a:p>
            <a:pPr marL="0" indent="0">
              <a:buClr>
                <a:schemeClr val="accent6"/>
              </a:buClr>
              <a:buNone/>
              <a:defRPr/>
            </a:pPr>
            <a:endParaRPr lang="fr-FR" sz="2800" i="1" dirty="0"/>
          </a:p>
          <a:p>
            <a:pPr>
              <a:buClr>
                <a:schemeClr val="accent6"/>
              </a:buClr>
              <a:buFont typeface="Wingdings" panose="05000000000000000000" pitchFamily="2" charset="2"/>
              <a:buChar char="Ø"/>
              <a:defRPr/>
            </a:pPr>
            <a:r>
              <a:rPr lang="fr-FR" sz="2800" b="1" i="1" dirty="0"/>
              <a:t>Le projet  de GPEC porte par l’association HANSEMBLE qui vise à aider les entreprises adaptées à mobiliser leur plan de formation à destination des travailleurs handicapés. </a:t>
            </a:r>
          </a:p>
          <a:p>
            <a:pPr>
              <a:buClr>
                <a:schemeClr val="accent6"/>
              </a:buClr>
              <a:buFont typeface="Wingdings" panose="05000000000000000000" pitchFamily="2" charset="2"/>
              <a:buChar char="Ø"/>
              <a:defRPr/>
            </a:pPr>
            <a:r>
              <a:rPr lang="fr-FR" sz="2800" b="1" i="1" dirty="0"/>
              <a:t>Il s’agit de réaliser une étude sur la GPEC en Entreprise Adaptée en Limousin et  Aider les EA dans la mise en place de leur plan de formation notamment dans le cadre du plan de professionnalisation.</a:t>
            </a:r>
          </a:p>
          <a:p>
            <a:pPr>
              <a:buClr>
                <a:schemeClr val="accent6"/>
              </a:buClr>
              <a:buFont typeface="Wingdings" panose="05000000000000000000" pitchFamily="2" charset="2"/>
              <a:buChar char="Ø"/>
              <a:defRPr/>
            </a:pPr>
            <a:r>
              <a:rPr lang="fr-FR" sz="2800" b="1" dirty="0"/>
              <a:t>25 Entreprises Adaptées sont visées par cette action. </a:t>
            </a:r>
          </a:p>
          <a:p>
            <a:pPr>
              <a:buClr>
                <a:schemeClr val="accent6"/>
              </a:buClr>
              <a:buFont typeface="Wingdings" panose="05000000000000000000" pitchFamily="2" charset="2"/>
              <a:buChar char="Ø"/>
              <a:defRPr/>
            </a:pPr>
            <a:r>
              <a:rPr lang="fr-FR" sz="2800" b="1" i="1" dirty="0"/>
              <a:t>La participation du FSE s’élève à </a:t>
            </a:r>
          </a:p>
          <a:p>
            <a:pPr marL="0" indent="0">
              <a:buClr>
                <a:schemeClr val="accent6"/>
              </a:buClr>
              <a:buNone/>
              <a:defRPr/>
            </a:pPr>
            <a:r>
              <a:rPr lang="fr-FR" sz="2800" b="1" i="1" dirty="0"/>
              <a:t>                   14 328 ,60 €</a:t>
            </a:r>
          </a:p>
          <a:p>
            <a:pPr marL="0" indent="0">
              <a:buClr>
                <a:schemeClr val="accent6"/>
              </a:buClr>
              <a:buNone/>
              <a:defRPr/>
            </a:pPr>
            <a:endParaRPr lang="fr-FR" sz="2800" b="1" i="1" dirty="0"/>
          </a:p>
          <a:p>
            <a:pPr>
              <a:buClr>
                <a:schemeClr val="accent6"/>
              </a:buClr>
              <a:buFont typeface="Wingdings" panose="05000000000000000000" pitchFamily="2" charset="2"/>
              <a:buChar char="Ø"/>
              <a:defRPr/>
            </a:pPr>
            <a:endParaRPr lang="fr-FR" altLang="fr-FR" sz="2400" b="1"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7</a:t>
            </a:fld>
            <a:endParaRPr lang="fr-FR"/>
          </a:p>
        </p:txBody>
      </p:sp>
    </p:spTree>
    <p:extLst>
      <p:ext uri="{BB962C8B-B14F-4D97-AF65-F5344CB8AC3E}">
        <p14:creationId xmlns:p14="http://schemas.microsoft.com/office/powerpoint/2010/main" val="300304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72590"/>
            <a:ext cx="8229600" cy="548853"/>
          </a:xfrm>
        </p:spPr>
        <p:txBody>
          <a:bodyPr>
            <a:normAutofit fontScale="90000"/>
          </a:bodyPr>
          <a:lstStyle/>
          <a:p>
            <a:r>
              <a:rPr lang="fr-FR" sz="4000" dirty="0" smtClean="0"/>
              <a:t>Opérations et participants</a:t>
            </a:r>
            <a:endParaRPr lang="fr-FR" sz="40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a:xfrm>
            <a:off x="457200" y="1412776"/>
            <a:ext cx="8229600" cy="4464496"/>
          </a:xfrm>
        </p:spPr>
        <p:txBody>
          <a:bodyPr>
            <a:normAutofit/>
          </a:bodyPr>
          <a:lstStyle/>
          <a:p>
            <a:pPr>
              <a:buClr>
                <a:schemeClr val="accent6"/>
              </a:buClr>
              <a:buFont typeface="Wingdings" panose="05000000000000000000" pitchFamily="2" charset="2"/>
              <a:buChar char="Ø"/>
              <a:defRPr/>
            </a:pPr>
            <a:r>
              <a:rPr lang="fr-FR" sz="2800" b="1" dirty="0"/>
              <a:t>Axe 3</a:t>
            </a:r>
            <a:r>
              <a:rPr lang="fr-FR" sz="2800" b="1" dirty="0" smtClean="0"/>
              <a:t> </a:t>
            </a:r>
            <a:r>
              <a:rPr lang="fr-FR" sz="2800" b="1" dirty="0"/>
              <a:t>: </a:t>
            </a:r>
            <a:r>
              <a:rPr lang="fr-FR" sz="2600" b="1" dirty="0"/>
              <a:t>P</a:t>
            </a:r>
            <a:r>
              <a:rPr lang="fr-FR" sz="2600" b="1" dirty="0" smtClean="0"/>
              <a:t>rojet </a:t>
            </a:r>
            <a:r>
              <a:rPr lang="fr-FR" sz="2600" b="1" dirty="0"/>
              <a:t>de plateforme mobilité </a:t>
            </a:r>
            <a:r>
              <a:rPr lang="fr-FR" sz="2600" b="1" dirty="0" err="1" smtClean="0"/>
              <a:t>Wimoov</a:t>
            </a:r>
            <a:r>
              <a:rPr lang="fr-FR" sz="2600" b="1" dirty="0" smtClean="0"/>
              <a:t>  </a:t>
            </a:r>
          </a:p>
          <a:p>
            <a:pPr marL="0" indent="0">
              <a:buClr>
                <a:schemeClr val="accent6"/>
              </a:buClr>
              <a:buNone/>
              <a:defRPr/>
            </a:pPr>
            <a:endParaRPr lang="fr-FR" sz="2600" b="1" dirty="0"/>
          </a:p>
          <a:p>
            <a:pPr marL="0" indent="0">
              <a:buClr>
                <a:schemeClr val="accent6"/>
              </a:buClr>
              <a:buNone/>
              <a:defRPr/>
            </a:pPr>
            <a:endParaRPr lang="fr-FR" sz="2800" b="1" dirty="0"/>
          </a:p>
          <a:p>
            <a:pPr>
              <a:buClr>
                <a:schemeClr val="accent6"/>
              </a:buClr>
              <a:buFont typeface="Wingdings" panose="05000000000000000000" pitchFamily="2" charset="2"/>
              <a:buChar char="Ø"/>
              <a:defRPr/>
            </a:pPr>
            <a:endParaRPr lang="fr-FR" sz="2800" i="1" dirty="0"/>
          </a:p>
          <a:p>
            <a:pPr marL="0" indent="0">
              <a:buClr>
                <a:schemeClr val="accent6"/>
              </a:buClr>
              <a:buNone/>
              <a:defRPr/>
            </a:pPr>
            <a:endParaRPr lang="fr-FR" sz="2800" b="1" i="1" dirty="0"/>
          </a:p>
          <a:p>
            <a:pPr>
              <a:buClr>
                <a:schemeClr val="accent6"/>
              </a:buClr>
              <a:buFont typeface="Wingdings" panose="05000000000000000000" pitchFamily="2" charset="2"/>
              <a:buChar char="Ø"/>
              <a:defRPr/>
            </a:pPr>
            <a:endParaRPr lang="fr-FR" altLang="fr-FR" sz="2400" b="1" dirty="0"/>
          </a:p>
        </p:txBody>
      </p:sp>
      <p:sp>
        <p:nvSpPr>
          <p:cNvPr id="4" name="Espace réservé du numéro de diapositive 3"/>
          <p:cNvSpPr>
            <a:spLocks noGrp="1"/>
          </p:cNvSpPr>
          <p:nvPr>
            <p:ph type="sldNum" sz="quarter" idx="12"/>
          </p:nvPr>
        </p:nvSpPr>
        <p:spPr/>
        <p:txBody>
          <a:bodyPr/>
          <a:lstStyle/>
          <a:p>
            <a:fld id="{B14E5D57-35DB-49F9-BC37-D9B1ABC25E51}" type="slidenum">
              <a:rPr lang="fr-FR" smtClean="0"/>
              <a:pPr/>
              <a:t>8</a:t>
            </a:fld>
            <a:endParaRPr lang="fr-FR"/>
          </a:p>
        </p:txBody>
      </p:sp>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20304" y="4703389"/>
            <a:ext cx="2323696" cy="1533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39822" y="2204864"/>
            <a:ext cx="2190320" cy="1671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me 4"/>
          <p:cNvGraphicFramePr/>
          <p:nvPr>
            <p:extLst>
              <p:ext uri="{D42A27DB-BD31-4B8C-83A1-F6EECF244321}">
                <p14:modId xmlns:p14="http://schemas.microsoft.com/office/powerpoint/2010/main" val="488291008"/>
              </p:ext>
            </p:extLst>
          </p:nvPr>
        </p:nvGraphicFramePr>
        <p:xfrm>
          <a:off x="609530" y="1916833"/>
          <a:ext cx="6194718" cy="464211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766214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83033"/>
            <a:ext cx="8229600" cy="364902"/>
          </a:xfrm>
        </p:spPr>
        <p:txBody>
          <a:bodyPr>
            <a:normAutofit fontScale="90000"/>
          </a:bodyPr>
          <a:lstStyle/>
          <a:p>
            <a:r>
              <a:rPr lang="fr-FR" dirty="0"/>
              <a:t>PON </a:t>
            </a:r>
            <a:r>
              <a:rPr lang="fr-FR" dirty="0" smtClean="0"/>
              <a:t>IEJ-Programmation</a:t>
            </a:r>
            <a:endParaRPr lang="fr-FR" dirty="0"/>
          </a:p>
        </p:txBody>
      </p:sp>
      <p:sp>
        <p:nvSpPr>
          <p:cNvPr id="3" name="Espace réservé du contenu 2"/>
          <p:cNvSpPr>
            <a:spLocks noGrp="1"/>
          </p:cNvSpPr>
          <p:nvPr>
            <p:ph idx="1"/>
          </p:nvPr>
        </p:nvSpPr>
        <p:spPr>
          <a:xfrm>
            <a:off x="457200" y="1196752"/>
            <a:ext cx="8229600" cy="5400600"/>
          </a:xfrm>
        </p:spPr>
        <p:txBody>
          <a:bodyPr>
            <a:normAutofit fontScale="92500" lnSpcReduction="10000"/>
          </a:bodyPr>
          <a:lstStyle/>
          <a:p>
            <a:pPr>
              <a:buFont typeface="Wingdings" panose="05000000000000000000" pitchFamily="2" charset="2"/>
              <a:buChar char="Ø"/>
            </a:pPr>
            <a:r>
              <a:rPr lang="fr-FR" sz="2800" b="1" dirty="0" smtClean="0"/>
              <a:t>Coût total de la programmation : 11 664 151 €</a:t>
            </a:r>
          </a:p>
          <a:p>
            <a:pPr>
              <a:buFont typeface="Wingdings" panose="05000000000000000000" pitchFamily="2" charset="2"/>
              <a:buChar char="Ø"/>
            </a:pPr>
            <a:endParaRPr lang="fr-FR" sz="2800" b="1" dirty="0"/>
          </a:p>
          <a:p>
            <a:pPr marL="0" indent="0">
              <a:buNone/>
            </a:pPr>
            <a:endParaRPr lang="fr-FR" sz="2800" b="1" dirty="0" smtClean="0"/>
          </a:p>
          <a:p>
            <a:pPr marL="0" indent="0">
              <a:buNone/>
            </a:pPr>
            <a:endParaRPr lang="fr-FR" sz="2800" b="1" dirty="0"/>
          </a:p>
          <a:p>
            <a:pPr marL="0" indent="0">
              <a:buNone/>
            </a:pPr>
            <a:endParaRPr lang="fr-FR" sz="2800" b="1" dirty="0" smtClean="0"/>
          </a:p>
          <a:p>
            <a:pPr marL="0" indent="0">
              <a:buNone/>
            </a:pPr>
            <a:endParaRPr lang="fr-FR" sz="2800" b="1" dirty="0"/>
          </a:p>
          <a:p>
            <a:pPr marL="0" indent="0">
              <a:buNone/>
            </a:pPr>
            <a:endParaRPr lang="fr-FR" sz="2800" b="1" dirty="0" smtClean="0"/>
          </a:p>
          <a:p>
            <a:pPr marL="0" indent="0">
              <a:buNone/>
            </a:pPr>
            <a:endParaRPr lang="fr-FR" sz="2800" b="1" dirty="0" smtClean="0"/>
          </a:p>
          <a:p>
            <a:pPr marL="342900" lvl="1" indent="-342900">
              <a:buFont typeface="Wingdings" panose="05000000000000000000" pitchFamily="2" charset="2"/>
              <a:buChar char="Ø"/>
            </a:pPr>
            <a:r>
              <a:rPr lang="fr-FR" sz="2800" b="1" dirty="0" smtClean="0"/>
              <a:t>6 500 NEETS ciblés et 1122 participants recensés</a:t>
            </a:r>
          </a:p>
          <a:p>
            <a:pPr>
              <a:buFont typeface="Wingdings" panose="05000000000000000000" pitchFamily="2" charset="2"/>
              <a:buChar char="Ø"/>
            </a:pPr>
            <a:endParaRPr lang="fr-FR" sz="2800" b="1" dirty="0" smtClean="0"/>
          </a:p>
          <a:p>
            <a:pPr marL="0" indent="0">
              <a:buNone/>
            </a:pPr>
            <a:endParaRPr lang="fr-FR" sz="1000" b="1" dirty="0" smtClean="0"/>
          </a:p>
          <a:p>
            <a:pPr marL="0" indent="0">
              <a:buNone/>
            </a:pPr>
            <a:r>
              <a:rPr lang="fr-FR" sz="2800" b="1" dirty="0" smtClean="0"/>
              <a:t> </a:t>
            </a:r>
            <a:endParaRPr lang="fr-FR" sz="2800" b="1" dirty="0"/>
          </a:p>
          <a:p>
            <a:pPr marL="0" indent="0">
              <a:buNone/>
            </a:pPr>
            <a:endParaRPr lang="fr-FR" sz="2800" b="1" dirty="0" smtClean="0"/>
          </a:p>
          <a:p>
            <a:pPr marL="0" indent="0">
              <a:buNone/>
            </a:pPr>
            <a:endParaRPr lang="fr-FR" dirty="0"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60037" cy="73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6247408"/>
            <a:ext cx="30241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B14E5D57-35DB-49F9-BC37-D9B1ABC25E51}" type="slidenum">
              <a:rPr lang="fr-FR" smtClean="0"/>
              <a:pPr/>
              <a:t>9</a:t>
            </a:fld>
            <a:endParaRPr lang="fr-FR"/>
          </a:p>
        </p:txBody>
      </p:sp>
      <p:graphicFrame>
        <p:nvGraphicFramePr>
          <p:cNvPr id="7" name="Graphique 14"/>
          <p:cNvGraphicFramePr>
            <a:graphicFrameLocks/>
          </p:cNvGraphicFramePr>
          <p:nvPr>
            <p:extLst>
              <p:ext uri="{D42A27DB-BD31-4B8C-83A1-F6EECF244321}">
                <p14:modId xmlns:p14="http://schemas.microsoft.com/office/powerpoint/2010/main" val="897898732"/>
              </p:ext>
            </p:extLst>
          </p:nvPr>
        </p:nvGraphicFramePr>
        <p:xfrm>
          <a:off x="827584" y="1772816"/>
          <a:ext cx="4363045" cy="295232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48654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2952</TotalTime>
  <Words>1634</Words>
  <Application>Microsoft Office PowerPoint</Application>
  <PresentationFormat>Affichage à l'écran (4:3)</PresentationFormat>
  <Paragraphs>197</Paragraphs>
  <Slides>15</Slides>
  <Notes>15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15</vt:i4>
      </vt:variant>
    </vt:vector>
  </HeadingPairs>
  <TitlesOfParts>
    <vt:vector size="17" baseType="lpstr">
      <vt:lpstr>Thème Office</vt:lpstr>
      <vt:lpstr>Feuille de calcul</vt:lpstr>
      <vt:lpstr>Comité Régional de suivi 13 mai 2016- Poitiers </vt:lpstr>
      <vt:lpstr>Programmes Opérationnels Nationaux FSE et IEJ 2014-2020 </vt:lpstr>
      <vt:lpstr>Mise en œuvre en région ALPC</vt:lpstr>
      <vt:lpstr>Maquettes régionales FSE</vt:lpstr>
      <vt:lpstr>Maquette Région ALPC</vt:lpstr>
      <vt:lpstr>Opérations et participants</vt:lpstr>
      <vt:lpstr>Opérations et participants</vt:lpstr>
      <vt:lpstr>Opérations et participants</vt:lpstr>
      <vt:lpstr>PON IEJ-Programmation</vt:lpstr>
      <vt:lpstr>PON IEJ-remontée des dépenses</vt:lpstr>
      <vt:lpstr>L’évaluation d’impact 2015</vt:lpstr>
      <vt:lpstr>L’Action DEVLOP du CLAP</vt:lpstr>
      <vt:lpstr>Présentation PowerPoint</vt:lpstr>
      <vt:lpstr>Points techniques soumis pour information du CRS -&gt; validation par voie de consultation écrite post CRS</vt:lpstr>
      <vt:lpstr>Présentation PowerPoint</vt:lpstr>
    </vt:vector>
  </TitlesOfParts>
  <Company>Ministère du travail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Opérationnel National FSE et IEJ Comité régional de programmation du 30 avril 2015</dc:title>
  <dc:creator>GIBAUD Marc (DR-AQUIT)</dc:creator>
  <cp:lastModifiedBy>JARDIN Sylvie (DR-AQUIT)</cp:lastModifiedBy>
  <cp:revision>239</cp:revision>
  <cp:lastPrinted>2016-05-10T06:50:11Z</cp:lastPrinted>
  <dcterms:created xsi:type="dcterms:W3CDTF">2015-04-22T12:56:56Z</dcterms:created>
  <dcterms:modified xsi:type="dcterms:W3CDTF">2016-05-24T14:26:21Z</dcterms:modified>
</cp:coreProperties>
</file>