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35"/>
  </p:notesMasterIdLst>
  <p:handoutMasterIdLst>
    <p:handoutMasterId r:id="rId36"/>
  </p:handoutMasterIdLst>
  <p:sldIdLst>
    <p:sldId id="331" r:id="rId2"/>
    <p:sldId id="364" r:id="rId3"/>
    <p:sldId id="330" r:id="rId4"/>
    <p:sldId id="363" r:id="rId5"/>
    <p:sldId id="335" r:id="rId6"/>
    <p:sldId id="336" r:id="rId7"/>
    <p:sldId id="337" r:id="rId8"/>
    <p:sldId id="338" r:id="rId9"/>
    <p:sldId id="339" r:id="rId10"/>
    <p:sldId id="371" r:id="rId11"/>
    <p:sldId id="341" r:id="rId12"/>
    <p:sldId id="342" r:id="rId13"/>
    <p:sldId id="343" r:id="rId14"/>
    <p:sldId id="345" r:id="rId15"/>
    <p:sldId id="347" r:id="rId16"/>
    <p:sldId id="348" r:id="rId17"/>
    <p:sldId id="350" r:id="rId18"/>
    <p:sldId id="351" r:id="rId19"/>
    <p:sldId id="372" r:id="rId20"/>
    <p:sldId id="354" r:id="rId21"/>
    <p:sldId id="356" r:id="rId22"/>
    <p:sldId id="355" r:id="rId23"/>
    <p:sldId id="357" r:id="rId24"/>
    <p:sldId id="358" r:id="rId25"/>
    <p:sldId id="365" r:id="rId26"/>
    <p:sldId id="360" r:id="rId27"/>
    <p:sldId id="366" r:id="rId28"/>
    <p:sldId id="361" r:id="rId29"/>
    <p:sldId id="367" r:id="rId30"/>
    <p:sldId id="370" r:id="rId31"/>
    <p:sldId id="368" r:id="rId32"/>
    <p:sldId id="362" r:id="rId33"/>
    <p:sldId id="373" r:id="rId3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UVERNEMENT" id="{0B896E98-F45E-4768-8620-EDDF394BE181}">
          <p14:sldIdLst>
            <p14:sldId id="331"/>
            <p14:sldId id="364"/>
            <p14:sldId id="330"/>
            <p14:sldId id="363"/>
            <p14:sldId id="335"/>
            <p14:sldId id="336"/>
            <p14:sldId id="337"/>
            <p14:sldId id="338"/>
            <p14:sldId id="339"/>
            <p14:sldId id="371"/>
            <p14:sldId id="341"/>
            <p14:sldId id="342"/>
            <p14:sldId id="343"/>
            <p14:sldId id="345"/>
            <p14:sldId id="347"/>
            <p14:sldId id="348"/>
            <p14:sldId id="350"/>
            <p14:sldId id="351"/>
            <p14:sldId id="372"/>
            <p14:sldId id="354"/>
            <p14:sldId id="356"/>
            <p14:sldId id="355"/>
            <p14:sldId id="357"/>
            <p14:sldId id="358"/>
            <p14:sldId id="365"/>
            <p14:sldId id="360"/>
            <p14:sldId id="366"/>
            <p14:sldId id="361"/>
            <p14:sldId id="367"/>
            <p14:sldId id="370"/>
            <p14:sldId id="368"/>
            <p14:sldId id="362"/>
            <p14:sldId id="3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howGuides="1">
      <p:cViewPr varScale="1">
        <p:scale>
          <a:sx n="135" d="100"/>
          <a:sy n="135" d="100"/>
        </p:scale>
        <p:origin x="120" y="25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dubus-adc\AppData\Local\Microsoft\Windows\INetCache\Content.Outlook\ZYX0MJSD\Copie%20de%20graphiques%20vJ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dubus-adc\Desktop\graphiqu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dubus-adc\AppData\Local\Microsoft\Windows\INetCache\Content.Outlook\ZYX0MJSD\Copie%20de%20graphiques%20vJ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lkhouri-abdall-adc\AppData\Local\Microsoft\Windows\INetCache\Content.Outlook\3UGTLEN9\cas%20types%20boulangeries%20energi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Feuil1!$G$17:$G$18</c:f>
              <c:strCache>
                <c:ptCount val="2"/>
                <c:pt idx="0">
                  <c:v>producteur d'endives (gaz)</c:v>
                </c:pt>
              </c:strCache>
            </c:strRef>
          </c:tx>
          <c:spPr>
            <a:solidFill>
              <a:srgbClr val="2F4077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Feuil1!$F$19:$F$21</c:f>
              <c:strCache>
                <c:ptCount val="3"/>
                <c:pt idx="0">
                  <c:v>facture septembre 2021</c:v>
                </c:pt>
                <c:pt idx="1">
                  <c:v>facture septembre 2022 avant aide</c:v>
                </c:pt>
                <c:pt idx="2">
                  <c:v>facture septembre 2022 après aide</c:v>
                </c:pt>
              </c:strCache>
            </c:strRef>
          </c:cat>
          <c:val>
            <c:numRef>
              <c:f>Feuil1!$G$19:$G$21</c:f>
              <c:numCache>
                <c:formatCode>"€"#,##0_);[Red]\("€"#,##0\)</c:formatCode>
                <c:ptCount val="3"/>
                <c:pt idx="0" formatCode="_(&quot;€&quot;* #,##0_);_(&quot;€&quot;* \(#,##0\);_(&quot;€&quot;* &quot;-&quot;_);_(@_)">
                  <c:v>8750</c:v>
                </c:pt>
                <c:pt idx="1">
                  <c:v>87500</c:v>
                </c:pt>
                <c:pt idx="2">
                  <c:v>61468.75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9"/>
        <c:axId val="113045184"/>
        <c:axId val="114359552"/>
      </c:barChart>
      <c:catAx>
        <c:axId val="11304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4359552"/>
        <c:crosses val="autoZero"/>
        <c:auto val="1"/>
        <c:lblAlgn val="ctr"/>
        <c:lblOffset val="100"/>
        <c:noMultiLvlLbl val="0"/>
      </c:catAx>
      <c:valAx>
        <c:axId val="1143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304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Feuil1!$Q$18</c:f>
              <c:strCache>
                <c:ptCount val="1"/>
                <c:pt idx="0">
                  <c:v>ETI très énergo-intensive éligible à l’aide plafonnée à 50 M€</c:v>
                </c:pt>
              </c:strCache>
            </c:strRef>
          </c:tx>
          <c:spPr>
            <a:solidFill>
              <a:srgbClr val="2F4077"/>
            </a:solidFill>
            <a:ln>
              <a:noFill/>
            </a:ln>
            <a:effectLst/>
          </c:spPr>
          <c:invertIfNegative val="0"/>
          <c:cat>
            <c:strRef>
              <c:f>Feuil1!$P$19:$P$21</c:f>
              <c:strCache>
                <c:ptCount val="3"/>
                <c:pt idx="0">
                  <c:v>facture septembre 2021</c:v>
                </c:pt>
                <c:pt idx="1">
                  <c:v>facture septembre 2022 avant aide</c:v>
                </c:pt>
                <c:pt idx="2">
                  <c:v>facture septembre 2022 après aide</c:v>
                </c:pt>
              </c:strCache>
            </c:strRef>
          </c:cat>
          <c:val>
            <c:numRef>
              <c:f>Feuil1!$Q$19:$Q$21</c:f>
              <c:numCache>
                <c:formatCode>"€"#,##0_);[Red]\("€"#,##0\)</c:formatCode>
                <c:ptCount val="3"/>
                <c:pt idx="0">
                  <c:v>3333333</c:v>
                </c:pt>
                <c:pt idx="1">
                  <c:v>10000000</c:v>
                </c:pt>
                <c:pt idx="2">
                  <c:v>7725000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overlap val="-27"/>
        <c:axId val="113849672"/>
        <c:axId val="112092352"/>
      </c:barChart>
      <c:catAx>
        <c:axId val="113849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092352"/>
        <c:crosses val="autoZero"/>
        <c:auto val="1"/>
        <c:lblAlgn val="ctr"/>
        <c:lblOffset val="100"/>
        <c:noMultiLvlLbl val="0"/>
      </c:catAx>
      <c:valAx>
        <c:axId val="11209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_);[Red]\(&quot;€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384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Feuil1!$J$17:$J$18</c:f>
              <c:strCache>
                <c:ptCount val="2"/>
                <c:pt idx="0">
                  <c:v>petite PME</c:v>
                </c:pt>
              </c:strCache>
            </c:strRef>
          </c:tx>
          <c:spPr>
            <a:solidFill>
              <a:srgbClr val="2F4077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F4077"/>
              </a:solidFill>
              <a:ln>
                <a:noFill/>
              </a:ln>
              <a:effectLst/>
            </c:spPr>
          </c:dPt>
          <c:cat>
            <c:strRef>
              <c:f>Feuil1!$I$19:$I$21</c:f>
              <c:strCache>
                <c:ptCount val="3"/>
                <c:pt idx="0">
                  <c:v>facture septembre 2021</c:v>
                </c:pt>
                <c:pt idx="1">
                  <c:v>facture septembre 2022 avant aide</c:v>
                </c:pt>
                <c:pt idx="2">
                  <c:v>facture septembre 2022 après aide</c:v>
                </c:pt>
              </c:strCache>
            </c:strRef>
          </c:cat>
          <c:val>
            <c:numRef>
              <c:f>Feuil1!$J$19:$J$21</c:f>
              <c:numCache>
                <c:formatCode>"€"#,##0_);[Red]\("€"#,##0\)</c:formatCode>
                <c:ptCount val="3"/>
                <c:pt idx="0" formatCode="_(&quot;€&quot;* #,##0_);_(&quot;€&quot;* \(#,##0\);_(&quot;€&quot;* &quot;-&quot;_);_(@_)">
                  <c:v>10000</c:v>
                </c:pt>
                <c:pt idx="1">
                  <c:v>50000</c:v>
                </c:pt>
                <c:pt idx="2">
                  <c:v>37750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1"/>
        <c:overlap val="-27"/>
        <c:axId val="112088824"/>
        <c:axId val="112089216"/>
      </c:barChart>
      <c:catAx>
        <c:axId val="1120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089216"/>
        <c:crosses val="autoZero"/>
        <c:auto val="1"/>
        <c:lblAlgn val="ctr"/>
        <c:lblOffset val="100"/>
        <c:noMultiLvlLbl val="0"/>
      </c:catAx>
      <c:valAx>
        <c:axId val="11208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08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'cas 6 - calculs'!$A$21:$A$24</c:f>
              <c:strCache>
                <c:ptCount val="4"/>
                <c:pt idx="0">
                  <c:v>Facture 2021</c:v>
                </c:pt>
                <c:pt idx="1">
                  <c:v>Facture 2023 avant aide</c:v>
                </c:pt>
                <c:pt idx="2">
                  <c:v>Facture 2023 après amortisseur</c:v>
                </c:pt>
                <c:pt idx="3">
                  <c:v>Facture 2023 après guichet</c:v>
                </c:pt>
              </c:strCache>
            </c:strRef>
          </c:cat>
          <c:val>
            <c:numRef>
              <c:f>'cas 6 - calculs'!$B$21:$B$24</c:f>
              <c:numCache>
                <c:formatCode>#\ ##0.00\ "€"</c:formatCode>
                <c:ptCount val="4"/>
                <c:pt idx="0">
                  <c:v>12605.773160000001</c:v>
                </c:pt>
                <c:pt idx="1">
                  <c:v>35530.43995</c:v>
                </c:pt>
                <c:pt idx="2">
                  <c:v>30116.309975</c:v>
                </c:pt>
                <c:pt idx="3">
                  <c:v>28618.716876500002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781464"/>
        <c:axId val="168780288"/>
      </c:barChart>
      <c:catAx>
        <c:axId val="16878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780288"/>
        <c:crosses val="autoZero"/>
        <c:auto val="1"/>
        <c:lblAlgn val="ctr"/>
        <c:lblOffset val="100"/>
        <c:noMultiLvlLbl val="0"/>
      </c:catAx>
      <c:valAx>
        <c:axId val="16878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781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3B9FC-948D-41F7-94A8-4C6E9CF2489E}" type="doc">
      <dgm:prSet loTypeId="urn:microsoft.com/office/officeart/2005/8/layout/hProcess11" loCatId="process" qsTypeId="urn:microsoft.com/office/officeart/2005/8/quickstyle/simple1" qsCatId="simple" csTypeId="urn:microsoft.com/office/officeart/2005/8/colors/accent0_2" csCatId="mainScheme" phldr="1"/>
      <dgm:spPr/>
    </dgm:pt>
    <dgm:pt modelId="{98D55886-ABF5-4F78-9B60-9EA33FC58016}">
      <dgm:prSet phldrT="[Texte]" custT="1"/>
      <dgm:spPr/>
      <dgm:t>
        <a:bodyPr/>
        <a:lstStyle/>
        <a:p>
          <a:r>
            <a:rPr lang="fr-FR" sz="900" dirty="0" smtClean="0"/>
            <a:t>16 mars 2022 : </a:t>
          </a:r>
          <a:r>
            <a:rPr lang="fr-FR" sz="900" b="1" dirty="0" smtClean="0"/>
            <a:t>Annonce d’une aide ciblée sur les énergo-intensifs </a:t>
          </a:r>
          <a:r>
            <a:rPr lang="fr-FR" sz="900" b="0" dirty="0" smtClean="0"/>
            <a:t>dans le Plan de Résilience</a:t>
          </a:r>
          <a:endParaRPr lang="fr-FR" sz="900" b="0" dirty="0"/>
        </a:p>
      </dgm:t>
    </dgm:pt>
    <dgm:pt modelId="{082A4663-4F2C-4444-BCB3-59C112946B5C}" type="parTrans" cxnId="{270EF0B9-4BE5-41A9-BC3E-DC797674CB2C}">
      <dgm:prSet/>
      <dgm:spPr/>
      <dgm:t>
        <a:bodyPr/>
        <a:lstStyle/>
        <a:p>
          <a:endParaRPr lang="fr-FR" sz="2000"/>
        </a:p>
      </dgm:t>
    </dgm:pt>
    <dgm:pt modelId="{B9D5155C-3706-421F-82BF-5158035D8BB9}" type="sibTrans" cxnId="{270EF0B9-4BE5-41A9-BC3E-DC797674CB2C}">
      <dgm:prSet/>
      <dgm:spPr/>
      <dgm:t>
        <a:bodyPr/>
        <a:lstStyle/>
        <a:p>
          <a:endParaRPr lang="fr-FR" sz="2000"/>
        </a:p>
      </dgm:t>
    </dgm:pt>
    <dgm:pt modelId="{BA3BB344-3916-497E-92F5-F037B520DA30}">
      <dgm:prSet custT="1"/>
      <dgm:spPr/>
      <dgm:t>
        <a:bodyPr/>
        <a:lstStyle/>
        <a:p>
          <a:r>
            <a:rPr lang="fr-FR" sz="900" dirty="0" smtClean="0"/>
            <a:t>4 juillet : </a:t>
          </a:r>
          <a:r>
            <a:rPr lang="fr-FR" sz="900" b="1" dirty="0" smtClean="0"/>
            <a:t>Ouverture du guichet </a:t>
          </a:r>
          <a:r>
            <a:rPr lang="fr-FR" sz="900" dirty="0" smtClean="0"/>
            <a:t>d’aide sur impots.gouv.fr</a:t>
          </a:r>
        </a:p>
      </dgm:t>
    </dgm:pt>
    <dgm:pt modelId="{1ED6840A-A77C-43BF-B177-65F7ECCD9B4F}" type="parTrans" cxnId="{7E76C333-445F-4923-B468-F645D4D30BDF}">
      <dgm:prSet/>
      <dgm:spPr/>
      <dgm:t>
        <a:bodyPr/>
        <a:lstStyle/>
        <a:p>
          <a:endParaRPr lang="fr-FR" sz="2000"/>
        </a:p>
      </dgm:t>
    </dgm:pt>
    <dgm:pt modelId="{3E21535D-C072-4B2B-9D41-21E70342325A}" type="sibTrans" cxnId="{7E76C333-445F-4923-B468-F645D4D30BDF}">
      <dgm:prSet/>
      <dgm:spPr/>
      <dgm:t>
        <a:bodyPr/>
        <a:lstStyle/>
        <a:p>
          <a:endParaRPr lang="fr-FR" sz="2000"/>
        </a:p>
      </dgm:t>
    </dgm:pt>
    <dgm:pt modelId="{3ECEA430-3AAF-4777-BDF5-9649A9D4C27B}">
      <dgm:prSet custT="1"/>
      <dgm:spPr/>
      <dgm:t>
        <a:bodyPr/>
        <a:lstStyle/>
        <a:p>
          <a:r>
            <a:rPr lang="fr-FR" sz="900" dirty="0" smtClean="0"/>
            <a:t>1er octobre : </a:t>
          </a:r>
          <a:r>
            <a:rPr lang="fr-FR" sz="900" b="1" dirty="0" smtClean="0"/>
            <a:t>Première simplification </a:t>
          </a:r>
          <a:r>
            <a:rPr lang="fr-FR" sz="900" dirty="0" smtClean="0"/>
            <a:t>du dispositif et </a:t>
          </a:r>
          <a:r>
            <a:rPr lang="fr-FR" sz="900" b="1" dirty="0" smtClean="0"/>
            <a:t>prolongation à fin 2022</a:t>
          </a:r>
        </a:p>
      </dgm:t>
    </dgm:pt>
    <dgm:pt modelId="{7E2E68DE-7702-42B2-830C-7BAE440316D9}" type="parTrans" cxnId="{333F7D55-930A-447E-871E-6617FF2D6913}">
      <dgm:prSet/>
      <dgm:spPr/>
      <dgm:t>
        <a:bodyPr/>
        <a:lstStyle/>
        <a:p>
          <a:endParaRPr lang="fr-FR" sz="2000"/>
        </a:p>
      </dgm:t>
    </dgm:pt>
    <dgm:pt modelId="{CDDE1AEB-54D7-4C28-BA06-36CC2E4F2977}" type="sibTrans" cxnId="{333F7D55-930A-447E-871E-6617FF2D6913}">
      <dgm:prSet/>
      <dgm:spPr/>
      <dgm:t>
        <a:bodyPr/>
        <a:lstStyle/>
        <a:p>
          <a:endParaRPr lang="fr-FR" sz="2000"/>
        </a:p>
      </dgm:t>
    </dgm:pt>
    <dgm:pt modelId="{30C619AE-6494-4851-9A9C-60F9919E239C}">
      <dgm:prSet custT="1"/>
      <dgm:spPr/>
      <dgm:t>
        <a:bodyPr/>
        <a:lstStyle/>
        <a:p>
          <a:r>
            <a:rPr lang="fr-FR" sz="900" dirty="0" smtClean="0"/>
            <a:t>28 octobre : </a:t>
          </a:r>
          <a:r>
            <a:rPr lang="fr-FR" sz="900" b="1" dirty="0" smtClean="0"/>
            <a:t>Assouplissement de l’encadrement européen négocié par la France</a:t>
          </a:r>
        </a:p>
      </dgm:t>
    </dgm:pt>
    <dgm:pt modelId="{CFFE0FDC-9CF3-447F-A094-81BBC126B029}" type="parTrans" cxnId="{BB099EDD-C7E5-4BFB-A9C2-AC80E8057D28}">
      <dgm:prSet/>
      <dgm:spPr/>
      <dgm:t>
        <a:bodyPr/>
        <a:lstStyle/>
        <a:p>
          <a:endParaRPr lang="fr-FR" sz="2000"/>
        </a:p>
      </dgm:t>
    </dgm:pt>
    <dgm:pt modelId="{F2F67BAF-C2A5-4937-834F-AA6CED9A1CC7}" type="sibTrans" cxnId="{BB099EDD-C7E5-4BFB-A9C2-AC80E8057D28}">
      <dgm:prSet/>
      <dgm:spPr/>
      <dgm:t>
        <a:bodyPr/>
        <a:lstStyle/>
        <a:p>
          <a:endParaRPr lang="fr-FR" sz="2000"/>
        </a:p>
      </dgm:t>
    </dgm:pt>
    <dgm:pt modelId="{B08D8593-8FF9-473C-8ABE-6ED8534E8A65}">
      <dgm:prSet custT="1"/>
      <dgm:spPr/>
      <dgm:t>
        <a:bodyPr/>
        <a:lstStyle/>
        <a:p>
          <a:r>
            <a:rPr lang="fr-FR" sz="900" b="1" dirty="0" smtClean="0">
              <a:solidFill>
                <a:srgbClr val="FF0000"/>
              </a:solidFill>
            </a:rPr>
            <a:t>Novembre : prolongation, renforcement et simplification du dispositif</a:t>
          </a:r>
        </a:p>
      </dgm:t>
    </dgm:pt>
    <dgm:pt modelId="{0A20054A-C733-4144-8FE6-F9DBEF50DEEC}" type="parTrans" cxnId="{CC2C5085-17CC-42D2-8704-D2C0026B74BA}">
      <dgm:prSet/>
      <dgm:spPr/>
      <dgm:t>
        <a:bodyPr/>
        <a:lstStyle/>
        <a:p>
          <a:endParaRPr lang="fr-FR" sz="2000"/>
        </a:p>
      </dgm:t>
    </dgm:pt>
    <dgm:pt modelId="{7BD3B6C1-843C-4AAD-B914-11D88AE45164}" type="sibTrans" cxnId="{CC2C5085-17CC-42D2-8704-D2C0026B74BA}">
      <dgm:prSet/>
      <dgm:spPr/>
      <dgm:t>
        <a:bodyPr/>
        <a:lstStyle/>
        <a:p>
          <a:endParaRPr lang="fr-FR" sz="2000"/>
        </a:p>
      </dgm:t>
    </dgm:pt>
    <dgm:pt modelId="{73109EBF-79CE-4512-8550-11668077C936}" type="pres">
      <dgm:prSet presAssocID="{C043B9FC-948D-41F7-94A8-4C6E9CF2489E}" presName="Name0" presStyleCnt="0">
        <dgm:presLayoutVars>
          <dgm:dir/>
          <dgm:resizeHandles val="exact"/>
        </dgm:presLayoutVars>
      </dgm:prSet>
      <dgm:spPr/>
    </dgm:pt>
    <dgm:pt modelId="{F0D8B10F-5EB9-48A4-8791-3947342308B3}" type="pres">
      <dgm:prSet presAssocID="{C043B9FC-948D-41F7-94A8-4C6E9CF2489E}" presName="arrow" presStyleLbl="bgShp" presStyleIdx="0" presStyleCnt="1"/>
      <dgm:spPr/>
    </dgm:pt>
    <dgm:pt modelId="{9A82ACA3-3F7C-4A64-9DB6-61DDABA999DA}" type="pres">
      <dgm:prSet presAssocID="{C043B9FC-948D-41F7-94A8-4C6E9CF2489E}" presName="points" presStyleCnt="0"/>
      <dgm:spPr/>
    </dgm:pt>
    <dgm:pt modelId="{E1050992-1657-4FD9-828B-32EE43E78211}" type="pres">
      <dgm:prSet presAssocID="{98D55886-ABF5-4F78-9B60-9EA33FC58016}" presName="compositeA" presStyleCnt="0"/>
      <dgm:spPr/>
    </dgm:pt>
    <dgm:pt modelId="{38A49283-FBB2-4BEF-95C3-E004D82E528B}" type="pres">
      <dgm:prSet presAssocID="{98D55886-ABF5-4F78-9B60-9EA33FC58016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A81DDF-5224-4607-B8F3-CED3637A1EF4}" type="pres">
      <dgm:prSet presAssocID="{98D55886-ABF5-4F78-9B60-9EA33FC58016}" presName="circleA" presStyleLbl="node1" presStyleIdx="0" presStyleCnt="5"/>
      <dgm:spPr/>
    </dgm:pt>
    <dgm:pt modelId="{CC886072-1BB2-4A35-9F20-13189A0B1F23}" type="pres">
      <dgm:prSet presAssocID="{98D55886-ABF5-4F78-9B60-9EA33FC58016}" presName="spaceA" presStyleCnt="0"/>
      <dgm:spPr/>
    </dgm:pt>
    <dgm:pt modelId="{57B493F1-41EB-46D2-AA8A-EDD883BFFFD0}" type="pres">
      <dgm:prSet presAssocID="{B9D5155C-3706-421F-82BF-5158035D8BB9}" presName="space" presStyleCnt="0"/>
      <dgm:spPr/>
    </dgm:pt>
    <dgm:pt modelId="{2D5C74BF-EC3C-4D93-9CA0-B2946D315850}" type="pres">
      <dgm:prSet presAssocID="{BA3BB344-3916-497E-92F5-F037B520DA30}" presName="compositeB" presStyleCnt="0"/>
      <dgm:spPr/>
    </dgm:pt>
    <dgm:pt modelId="{237DCEB4-F1E2-4F9B-B403-E1DA8F0039B5}" type="pres">
      <dgm:prSet presAssocID="{BA3BB344-3916-497E-92F5-F037B520DA30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3E7A7C-2858-4894-9FB0-D770966D5D67}" type="pres">
      <dgm:prSet presAssocID="{BA3BB344-3916-497E-92F5-F037B520DA30}" presName="circleB" presStyleLbl="node1" presStyleIdx="1" presStyleCnt="5"/>
      <dgm:spPr/>
    </dgm:pt>
    <dgm:pt modelId="{D56F3534-5079-4FFC-95E2-6B49E0AC14A7}" type="pres">
      <dgm:prSet presAssocID="{BA3BB344-3916-497E-92F5-F037B520DA30}" presName="spaceB" presStyleCnt="0"/>
      <dgm:spPr/>
    </dgm:pt>
    <dgm:pt modelId="{0DF44F69-FFB2-4AC8-9694-122568281B20}" type="pres">
      <dgm:prSet presAssocID="{3E21535D-C072-4B2B-9D41-21E70342325A}" presName="space" presStyleCnt="0"/>
      <dgm:spPr/>
    </dgm:pt>
    <dgm:pt modelId="{E8C03710-117B-419E-9D88-A57B3F850D93}" type="pres">
      <dgm:prSet presAssocID="{3ECEA430-3AAF-4777-BDF5-9649A9D4C27B}" presName="compositeA" presStyleCnt="0"/>
      <dgm:spPr/>
    </dgm:pt>
    <dgm:pt modelId="{11FAAAA3-65E1-4B48-A1A5-2E3CA32A1F08}" type="pres">
      <dgm:prSet presAssocID="{3ECEA430-3AAF-4777-BDF5-9649A9D4C27B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9BB764-978B-497D-A790-8761354C8AE0}" type="pres">
      <dgm:prSet presAssocID="{3ECEA430-3AAF-4777-BDF5-9649A9D4C27B}" presName="circleA" presStyleLbl="node1" presStyleIdx="2" presStyleCnt="5"/>
      <dgm:spPr/>
    </dgm:pt>
    <dgm:pt modelId="{487C00C1-B999-4933-B937-81D4175334E1}" type="pres">
      <dgm:prSet presAssocID="{3ECEA430-3AAF-4777-BDF5-9649A9D4C27B}" presName="spaceA" presStyleCnt="0"/>
      <dgm:spPr/>
    </dgm:pt>
    <dgm:pt modelId="{0DF8AB47-AB78-41CA-B020-BD613A9C1310}" type="pres">
      <dgm:prSet presAssocID="{CDDE1AEB-54D7-4C28-BA06-36CC2E4F2977}" presName="space" presStyleCnt="0"/>
      <dgm:spPr/>
    </dgm:pt>
    <dgm:pt modelId="{7DE6961F-D8F8-4090-ABFE-CCC7938368E4}" type="pres">
      <dgm:prSet presAssocID="{30C619AE-6494-4851-9A9C-60F9919E239C}" presName="compositeB" presStyleCnt="0"/>
      <dgm:spPr/>
    </dgm:pt>
    <dgm:pt modelId="{51D1A0F5-9409-47B9-ADD1-1A85E7773E38}" type="pres">
      <dgm:prSet presAssocID="{30C619AE-6494-4851-9A9C-60F9919E239C}" presName="textB" presStyleLbl="revTx" presStyleIdx="3" presStyleCnt="5" custScaleX="1093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D1929-D927-4867-9F4B-21065B721A08}" type="pres">
      <dgm:prSet presAssocID="{30C619AE-6494-4851-9A9C-60F9919E239C}" presName="circleB" presStyleLbl="node1" presStyleIdx="3" presStyleCnt="5"/>
      <dgm:spPr/>
    </dgm:pt>
    <dgm:pt modelId="{6CE32AA4-D189-4BEB-91A3-242570585D30}" type="pres">
      <dgm:prSet presAssocID="{30C619AE-6494-4851-9A9C-60F9919E239C}" presName="spaceB" presStyleCnt="0"/>
      <dgm:spPr/>
    </dgm:pt>
    <dgm:pt modelId="{E80610AE-A442-4C93-BED4-46BE3041D505}" type="pres">
      <dgm:prSet presAssocID="{F2F67BAF-C2A5-4937-834F-AA6CED9A1CC7}" presName="space" presStyleCnt="0"/>
      <dgm:spPr/>
    </dgm:pt>
    <dgm:pt modelId="{1CF6A9AD-E613-44B7-8DE5-4DDC95968435}" type="pres">
      <dgm:prSet presAssocID="{B08D8593-8FF9-473C-8ABE-6ED8534E8A65}" presName="compositeA" presStyleCnt="0"/>
      <dgm:spPr/>
    </dgm:pt>
    <dgm:pt modelId="{EEADAAF1-5304-4F1A-AC6B-277829A6A9B5}" type="pres">
      <dgm:prSet presAssocID="{B08D8593-8FF9-473C-8ABE-6ED8534E8A65}" presName="textA" presStyleLbl="revTx" presStyleIdx="4" presStyleCnt="5" custScaleX="125973" custLinFactNeighborX="-12401" custLinFactNeighborY="25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D51451-12E0-4632-99C9-024E5E0E2B01}" type="pres">
      <dgm:prSet presAssocID="{B08D8593-8FF9-473C-8ABE-6ED8534E8A65}" presName="circleA" presStyleLbl="node1" presStyleIdx="4" presStyleCnt="5"/>
      <dgm:spPr/>
    </dgm:pt>
    <dgm:pt modelId="{962F50CD-5EF4-4D23-9248-7118B6490AFD}" type="pres">
      <dgm:prSet presAssocID="{B08D8593-8FF9-473C-8ABE-6ED8534E8A65}" presName="spaceA" presStyleCnt="0"/>
      <dgm:spPr/>
    </dgm:pt>
  </dgm:ptLst>
  <dgm:cxnLst>
    <dgm:cxn modelId="{270EF0B9-4BE5-41A9-BC3E-DC797674CB2C}" srcId="{C043B9FC-948D-41F7-94A8-4C6E9CF2489E}" destId="{98D55886-ABF5-4F78-9B60-9EA33FC58016}" srcOrd="0" destOrd="0" parTransId="{082A4663-4F2C-4444-BCB3-59C112946B5C}" sibTransId="{B9D5155C-3706-421F-82BF-5158035D8BB9}"/>
    <dgm:cxn modelId="{2B2BF194-3D1C-4B14-B755-8BC6C39EBD65}" type="presOf" srcId="{C043B9FC-948D-41F7-94A8-4C6E9CF2489E}" destId="{73109EBF-79CE-4512-8550-11668077C936}" srcOrd="0" destOrd="0" presId="urn:microsoft.com/office/officeart/2005/8/layout/hProcess11"/>
    <dgm:cxn modelId="{6DBD1A63-6671-4574-BEBF-3C3D6004D0DB}" type="presOf" srcId="{BA3BB344-3916-497E-92F5-F037B520DA30}" destId="{237DCEB4-F1E2-4F9B-B403-E1DA8F0039B5}" srcOrd="0" destOrd="0" presId="urn:microsoft.com/office/officeart/2005/8/layout/hProcess11"/>
    <dgm:cxn modelId="{3E69C795-3DF8-4966-81FD-EA3D60B3E162}" type="presOf" srcId="{B08D8593-8FF9-473C-8ABE-6ED8534E8A65}" destId="{EEADAAF1-5304-4F1A-AC6B-277829A6A9B5}" srcOrd="0" destOrd="0" presId="urn:microsoft.com/office/officeart/2005/8/layout/hProcess11"/>
    <dgm:cxn modelId="{038A0F25-024A-41FD-BC42-E002749B8A0B}" type="presOf" srcId="{30C619AE-6494-4851-9A9C-60F9919E239C}" destId="{51D1A0F5-9409-47B9-ADD1-1A85E7773E38}" srcOrd="0" destOrd="0" presId="urn:microsoft.com/office/officeart/2005/8/layout/hProcess11"/>
    <dgm:cxn modelId="{CC2C5085-17CC-42D2-8704-D2C0026B74BA}" srcId="{C043B9FC-948D-41F7-94A8-4C6E9CF2489E}" destId="{B08D8593-8FF9-473C-8ABE-6ED8534E8A65}" srcOrd="4" destOrd="0" parTransId="{0A20054A-C733-4144-8FE6-F9DBEF50DEEC}" sibTransId="{7BD3B6C1-843C-4AAD-B914-11D88AE45164}"/>
    <dgm:cxn modelId="{333F7D55-930A-447E-871E-6617FF2D6913}" srcId="{C043B9FC-948D-41F7-94A8-4C6E9CF2489E}" destId="{3ECEA430-3AAF-4777-BDF5-9649A9D4C27B}" srcOrd="2" destOrd="0" parTransId="{7E2E68DE-7702-42B2-830C-7BAE440316D9}" sibTransId="{CDDE1AEB-54D7-4C28-BA06-36CC2E4F2977}"/>
    <dgm:cxn modelId="{7E76C333-445F-4923-B468-F645D4D30BDF}" srcId="{C043B9FC-948D-41F7-94A8-4C6E9CF2489E}" destId="{BA3BB344-3916-497E-92F5-F037B520DA30}" srcOrd="1" destOrd="0" parTransId="{1ED6840A-A77C-43BF-B177-65F7ECCD9B4F}" sibTransId="{3E21535D-C072-4B2B-9D41-21E70342325A}"/>
    <dgm:cxn modelId="{5A1F83C7-607D-4ED1-8522-55351330D988}" type="presOf" srcId="{98D55886-ABF5-4F78-9B60-9EA33FC58016}" destId="{38A49283-FBB2-4BEF-95C3-E004D82E528B}" srcOrd="0" destOrd="0" presId="urn:microsoft.com/office/officeart/2005/8/layout/hProcess11"/>
    <dgm:cxn modelId="{BC8AA011-6AC2-482A-B54E-A99EB1B44719}" type="presOf" srcId="{3ECEA430-3AAF-4777-BDF5-9649A9D4C27B}" destId="{11FAAAA3-65E1-4B48-A1A5-2E3CA32A1F08}" srcOrd="0" destOrd="0" presId="urn:microsoft.com/office/officeart/2005/8/layout/hProcess11"/>
    <dgm:cxn modelId="{BB099EDD-C7E5-4BFB-A9C2-AC80E8057D28}" srcId="{C043B9FC-948D-41F7-94A8-4C6E9CF2489E}" destId="{30C619AE-6494-4851-9A9C-60F9919E239C}" srcOrd="3" destOrd="0" parTransId="{CFFE0FDC-9CF3-447F-A094-81BBC126B029}" sibTransId="{F2F67BAF-C2A5-4937-834F-AA6CED9A1CC7}"/>
    <dgm:cxn modelId="{16BA7BA5-7F4B-4BDB-989B-BCA4E8954234}" type="presParOf" srcId="{73109EBF-79CE-4512-8550-11668077C936}" destId="{F0D8B10F-5EB9-48A4-8791-3947342308B3}" srcOrd="0" destOrd="0" presId="urn:microsoft.com/office/officeart/2005/8/layout/hProcess11"/>
    <dgm:cxn modelId="{B1AA5C07-0B2F-4F39-8B04-CEE4B61E8336}" type="presParOf" srcId="{73109EBF-79CE-4512-8550-11668077C936}" destId="{9A82ACA3-3F7C-4A64-9DB6-61DDABA999DA}" srcOrd="1" destOrd="0" presId="urn:microsoft.com/office/officeart/2005/8/layout/hProcess11"/>
    <dgm:cxn modelId="{108E30C4-FA4E-4C7E-9BDA-47C3174CC0D2}" type="presParOf" srcId="{9A82ACA3-3F7C-4A64-9DB6-61DDABA999DA}" destId="{E1050992-1657-4FD9-828B-32EE43E78211}" srcOrd="0" destOrd="0" presId="urn:microsoft.com/office/officeart/2005/8/layout/hProcess11"/>
    <dgm:cxn modelId="{B2ABCE75-9EC0-4C1F-84DC-2166710762B4}" type="presParOf" srcId="{E1050992-1657-4FD9-828B-32EE43E78211}" destId="{38A49283-FBB2-4BEF-95C3-E004D82E528B}" srcOrd="0" destOrd="0" presId="urn:microsoft.com/office/officeart/2005/8/layout/hProcess11"/>
    <dgm:cxn modelId="{D3E218BD-4CB2-48E0-BCEA-A1504E4FF849}" type="presParOf" srcId="{E1050992-1657-4FD9-828B-32EE43E78211}" destId="{DDA81DDF-5224-4607-B8F3-CED3637A1EF4}" srcOrd="1" destOrd="0" presId="urn:microsoft.com/office/officeart/2005/8/layout/hProcess11"/>
    <dgm:cxn modelId="{3BD20378-D9B5-4B8E-9E44-86C001303861}" type="presParOf" srcId="{E1050992-1657-4FD9-828B-32EE43E78211}" destId="{CC886072-1BB2-4A35-9F20-13189A0B1F23}" srcOrd="2" destOrd="0" presId="urn:microsoft.com/office/officeart/2005/8/layout/hProcess11"/>
    <dgm:cxn modelId="{CC29137A-2758-4F1B-8A33-604BFE704B13}" type="presParOf" srcId="{9A82ACA3-3F7C-4A64-9DB6-61DDABA999DA}" destId="{57B493F1-41EB-46D2-AA8A-EDD883BFFFD0}" srcOrd="1" destOrd="0" presId="urn:microsoft.com/office/officeart/2005/8/layout/hProcess11"/>
    <dgm:cxn modelId="{F4ADAB93-82F2-4193-8EEE-EF285D0EE16F}" type="presParOf" srcId="{9A82ACA3-3F7C-4A64-9DB6-61DDABA999DA}" destId="{2D5C74BF-EC3C-4D93-9CA0-B2946D315850}" srcOrd="2" destOrd="0" presId="urn:microsoft.com/office/officeart/2005/8/layout/hProcess11"/>
    <dgm:cxn modelId="{4A40A032-6698-4910-A13C-B05F96E4E6A5}" type="presParOf" srcId="{2D5C74BF-EC3C-4D93-9CA0-B2946D315850}" destId="{237DCEB4-F1E2-4F9B-B403-E1DA8F0039B5}" srcOrd="0" destOrd="0" presId="urn:microsoft.com/office/officeart/2005/8/layout/hProcess11"/>
    <dgm:cxn modelId="{33141591-4834-4A39-A870-7D3E48E9C999}" type="presParOf" srcId="{2D5C74BF-EC3C-4D93-9CA0-B2946D315850}" destId="{033E7A7C-2858-4894-9FB0-D770966D5D67}" srcOrd="1" destOrd="0" presId="urn:microsoft.com/office/officeart/2005/8/layout/hProcess11"/>
    <dgm:cxn modelId="{C54AA795-8C16-468C-A105-C298D8836F51}" type="presParOf" srcId="{2D5C74BF-EC3C-4D93-9CA0-B2946D315850}" destId="{D56F3534-5079-4FFC-95E2-6B49E0AC14A7}" srcOrd="2" destOrd="0" presId="urn:microsoft.com/office/officeart/2005/8/layout/hProcess11"/>
    <dgm:cxn modelId="{E673E3DE-97D7-42C7-ADF8-957CBFAA132E}" type="presParOf" srcId="{9A82ACA3-3F7C-4A64-9DB6-61DDABA999DA}" destId="{0DF44F69-FFB2-4AC8-9694-122568281B20}" srcOrd="3" destOrd="0" presId="urn:microsoft.com/office/officeart/2005/8/layout/hProcess11"/>
    <dgm:cxn modelId="{A5E2DCF0-0140-4FFF-B354-3A36565A4E71}" type="presParOf" srcId="{9A82ACA3-3F7C-4A64-9DB6-61DDABA999DA}" destId="{E8C03710-117B-419E-9D88-A57B3F850D93}" srcOrd="4" destOrd="0" presId="urn:microsoft.com/office/officeart/2005/8/layout/hProcess11"/>
    <dgm:cxn modelId="{4F125ECB-A9C9-4D78-ACF5-B48A9EED5CA2}" type="presParOf" srcId="{E8C03710-117B-419E-9D88-A57B3F850D93}" destId="{11FAAAA3-65E1-4B48-A1A5-2E3CA32A1F08}" srcOrd="0" destOrd="0" presId="urn:microsoft.com/office/officeart/2005/8/layout/hProcess11"/>
    <dgm:cxn modelId="{4780D322-740B-4514-BF4E-D1C18AD8BFA5}" type="presParOf" srcId="{E8C03710-117B-419E-9D88-A57B3F850D93}" destId="{A19BB764-978B-497D-A790-8761354C8AE0}" srcOrd="1" destOrd="0" presId="urn:microsoft.com/office/officeart/2005/8/layout/hProcess11"/>
    <dgm:cxn modelId="{72602561-64AB-4D17-A57C-E65A166B094F}" type="presParOf" srcId="{E8C03710-117B-419E-9D88-A57B3F850D93}" destId="{487C00C1-B999-4933-B937-81D4175334E1}" srcOrd="2" destOrd="0" presId="urn:microsoft.com/office/officeart/2005/8/layout/hProcess11"/>
    <dgm:cxn modelId="{3396C065-30FE-4C9A-878B-F660DD0453D4}" type="presParOf" srcId="{9A82ACA3-3F7C-4A64-9DB6-61DDABA999DA}" destId="{0DF8AB47-AB78-41CA-B020-BD613A9C1310}" srcOrd="5" destOrd="0" presId="urn:microsoft.com/office/officeart/2005/8/layout/hProcess11"/>
    <dgm:cxn modelId="{D6E865DF-6C39-4901-AEF2-67EADE595CDB}" type="presParOf" srcId="{9A82ACA3-3F7C-4A64-9DB6-61DDABA999DA}" destId="{7DE6961F-D8F8-4090-ABFE-CCC7938368E4}" srcOrd="6" destOrd="0" presId="urn:microsoft.com/office/officeart/2005/8/layout/hProcess11"/>
    <dgm:cxn modelId="{D0E4374F-5E7E-4488-BF49-45D63FA090A3}" type="presParOf" srcId="{7DE6961F-D8F8-4090-ABFE-CCC7938368E4}" destId="{51D1A0F5-9409-47B9-ADD1-1A85E7773E38}" srcOrd="0" destOrd="0" presId="urn:microsoft.com/office/officeart/2005/8/layout/hProcess11"/>
    <dgm:cxn modelId="{71E45A1A-E886-4FC7-A5D6-11E392F84DB6}" type="presParOf" srcId="{7DE6961F-D8F8-4090-ABFE-CCC7938368E4}" destId="{9A3D1929-D927-4867-9F4B-21065B721A08}" srcOrd="1" destOrd="0" presId="urn:microsoft.com/office/officeart/2005/8/layout/hProcess11"/>
    <dgm:cxn modelId="{622CFA6F-0FC1-4C37-93FA-941A06E295CE}" type="presParOf" srcId="{7DE6961F-D8F8-4090-ABFE-CCC7938368E4}" destId="{6CE32AA4-D189-4BEB-91A3-242570585D30}" srcOrd="2" destOrd="0" presId="urn:microsoft.com/office/officeart/2005/8/layout/hProcess11"/>
    <dgm:cxn modelId="{B46247D9-0426-4899-89DC-E961A7C8E6F2}" type="presParOf" srcId="{9A82ACA3-3F7C-4A64-9DB6-61DDABA999DA}" destId="{E80610AE-A442-4C93-BED4-46BE3041D505}" srcOrd="7" destOrd="0" presId="urn:microsoft.com/office/officeart/2005/8/layout/hProcess11"/>
    <dgm:cxn modelId="{F2388101-E8F1-493B-8B36-75AD4457C7BE}" type="presParOf" srcId="{9A82ACA3-3F7C-4A64-9DB6-61DDABA999DA}" destId="{1CF6A9AD-E613-44B7-8DE5-4DDC95968435}" srcOrd="8" destOrd="0" presId="urn:microsoft.com/office/officeart/2005/8/layout/hProcess11"/>
    <dgm:cxn modelId="{49EC0873-D02E-4735-AC28-B402419E3837}" type="presParOf" srcId="{1CF6A9AD-E613-44B7-8DE5-4DDC95968435}" destId="{EEADAAF1-5304-4F1A-AC6B-277829A6A9B5}" srcOrd="0" destOrd="0" presId="urn:microsoft.com/office/officeart/2005/8/layout/hProcess11"/>
    <dgm:cxn modelId="{48841B8E-CB5E-47B3-ABDF-FB014038C83B}" type="presParOf" srcId="{1CF6A9AD-E613-44B7-8DE5-4DDC95968435}" destId="{FFD51451-12E0-4632-99C9-024E5E0E2B01}" srcOrd="1" destOrd="0" presId="urn:microsoft.com/office/officeart/2005/8/layout/hProcess11"/>
    <dgm:cxn modelId="{9C9C18F9-82A5-4BE1-8DE5-B5D3F1281FEC}" type="presParOf" srcId="{1CF6A9AD-E613-44B7-8DE5-4DDC95968435}" destId="{962F50CD-5EF4-4D23-9248-7118B6490AF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8B10F-5EB9-48A4-8791-3947342308B3}">
      <dsp:nvSpPr>
        <dsp:cNvPr id="0" name=""/>
        <dsp:cNvSpPr/>
      </dsp:nvSpPr>
      <dsp:spPr>
        <a:xfrm>
          <a:off x="0" y="1219199"/>
          <a:ext cx="6096000" cy="1625600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49283-FBB2-4BEF-95C3-E004D82E528B}">
      <dsp:nvSpPr>
        <dsp:cNvPr id="0" name=""/>
        <dsp:cNvSpPr/>
      </dsp:nvSpPr>
      <dsp:spPr>
        <a:xfrm>
          <a:off x="2194" y="0"/>
          <a:ext cx="9871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16 mars 2022 : </a:t>
          </a:r>
          <a:r>
            <a:rPr lang="fr-FR" sz="900" b="1" kern="1200" dirty="0" smtClean="0"/>
            <a:t>Annonce d’une aide ciblée sur les énergo-intensifs </a:t>
          </a:r>
          <a:r>
            <a:rPr lang="fr-FR" sz="900" b="0" kern="1200" dirty="0" smtClean="0"/>
            <a:t>dans le Plan de Résilience</a:t>
          </a:r>
          <a:endParaRPr lang="fr-FR" sz="900" b="0" kern="1200" dirty="0"/>
        </a:p>
      </dsp:txBody>
      <dsp:txXfrm>
        <a:off x="2194" y="0"/>
        <a:ext cx="987176" cy="1625600"/>
      </dsp:txXfrm>
    </dsp:sp>
    <dsp:sp modelId="{DDA81DDF-5224-4607-B8F3-CED3637A1EF4}">
      <dsp:nvSpPr>
        <dsp:cNvPr id="0" name=""/>
        <dsp:cNvSpPr/>
      </dsp:nvSpPr>
      <dsp:spPr>
        <a:xfrm>
          <a:off x="292583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DCEB4-F1E2-4F9B-B403-E1DA8F0039B5}">
      <dsp:nvSpPr>
        <dsp:cNvPr id="0" name=""/>
        <dsp:cNvSpPr/>
      </dsp:nvSpPr>
      <dsp:spPr>
        <a:xfrm>
          <a:off x="1038730" y="2438399"/>
          <a:ext cx="9871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4 juillet : </a:t>
          </a:r>
          <a:r>
            <a:rPr lang="fr-FR" sz="900" b="1" kern="1200" dirty="0" smtClean="0"/>
            <a:t>Ouverture du guichet </a:t>
          </a:r>
          <a:r>
            <a:rPr lang="fr-FR" sz="900" kern="1200" dirty="0" smtClean="0"/>
            <a:t>d’aide sur impots.gouv.fr</a:t>
          </a:r>
        </a:p>
      </dsp:txBody>
      <dsp:txXfrm>
        <a:off x="1038730" y="2438399"/>
        <a:ext cx="987176" cy="1625600"/>
      </dsp:txXfrm>
    </dsp:sp>
    <dsp:sp modelId="{033E7A7C-2858-4894-9FB0-D770966D5D67}">
      <dsp:nvSpPr>
        <dsp:cNvPr id="0" name=""/>
        <dsp:cNvSpPr/>
      </dsp:nvSpPr>
      <dsp:spPr>
        <a:xfrm>
          <a:off x="1329118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AAAA3-65E1-4B48-A1A5-2E3CA32A1F08}">
      <dsp:nvSpPr>
        <dsp:cNvPr id="0" name=""/>
        <dsp:cNvSpPr/>
      </dsp:nvSpPr>
      <dsp:spPr>
        <a:xfrm>
          <a:off x="2075266" y="0"/>
          <a:ext cx="9871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1er octobre : </a:t>
          </a:r>
          <a:r>
            <a:rPr lang="fr-FR" sz="900" b="1" kern="1200" dirty="0" smtClean="0"/>
            <a:t>Première simplification </a:t>
          </a:r>
          <a:r>
            <a:rPr lang="fr-FR" sz="900" kern="1200" dirty="0" smtClean="0"/>
            <a:t>du dispositif et </a:t>
          </a:r>
          <a:r>
            <a:rPr lang="fr-FR" sz="900" b="1" kern="1200" dirty="0" smtClean="0"/>
            <a:t>prolongation à fin 2022</a:t>
          </a:r>
        </a:p>
      </dsp:txBody>
      <dsp:txXfrm>
        <a:off x="2075266" y="0"/>
        <a:ext cx="987176" cy="1625600"/>
      </dsp:txXfrm>
    </dsp:sp>
    <dsp:sp modelId="{A19BB764-978B-497D-A790-8761354C8AE0}">
      <dsp:nvSpPr>
        <dsp:cNvPr id="0" name=""/>
        <dsp:cNvSpPr/>
      </dsp:nvSpPr>
      <dsp:spPr>
        <a:xfrm>
          <a:off x="2365654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1A0F5-9409-47B9-ADD1-1A85E7773E38}">
      <dsp:nvSpPr>
        <dsp:cNvPr id="0" name=""/>
        <dsp:cNvSpPr/>
      </dsp:nvSpPr>
      <dsp:spPr>
        <a:xfrm>
          <a:off x="3111802" y="2438399"/>
          <a:ext cx="107946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28 octobre : </a:t>
          </a:r>
          <a:r>
            <a:rPr lang="fr-FR" sz="900" b="1" kern="1200" dirty="0" smtClean="0"/>
            <a:t>Assouplissement de l’encadrement européen négocié par la France</a:t>
          </a:r>
        </a:p>
      </dsp:txBody>
      <dsp:txXfrm>
        <a:off x="3111802" y="2438399"/>
        <a:ext cx="1079468" cy="1625600"/>
      </dsp:txXfrm>
    </dsp:sp>
    <dsp:sp modelId="{9A3D1929-D927-4867-9F4B-21065B721A08}">
      <dsp:nvSpPr>
        <dsp:cNvPr id="0" name=""/>
        <dsp:cNvSpPr/>
      </dsp:nvSpPr>
      <dsp:spPr>
        <a:xfrm>
          <a:off x="3448336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DAAF1-5304-4F1A-AC6B-277829A6A9B5}">
      <dsp:nvSpPr>
        <dsp:cNvPr id="0" name=""/>
        <dsp:cNvSpPr/>
      </dsp:nvSpPr>
      <dsp:spPr>
        <a:xfrm>
          <a:off x="4118209" y="42168"/>
          <a:ext cx="12435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 smtClean="0">
              <a:solidFill>
                <a:srgbClr val="FF0000"/>
              </a:solidFill>
            </a:rPr>
            <a:t>Novembre : prolongation, renforcement et simplification du dispositif</a:t>
          </a:r>
        </a:p>
      </dsp:txBody>
      <dsp:txXfrm>
        <a:off x="4118209" y="42168"/>
        <a:ext cx="1243576" cy="1625600"/>
      </dsp:txXfrm>
    </dsp:sp>
    <dsp:sp modelId="{FFD51451-12E0-4632-99C9-024E5E0E2B01}">
      <dsp:nvSpPr>
        <dsp:cNvPr id="0" name=""/>
        <dsp:cNvSpPr/>
      </dsp:nvSpPr>
      <dsp:spPr>
        <a:xfrm>
          <a:off x="4659217" y="1828800"/>
          <a:ext cx="406400" cy="4064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ABB2-4134-4120-A923-8CF894CDA386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63014-EC61-437A-8148-F6A867A3F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86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19/12/2022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83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1915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04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19/12/2022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37" y="555526"/>
            <a:ext cx="4158087" cy="23480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AA4740EF-9130-4D15-A41A-0E68A42A59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568" y="4700669"/>
            <a:ext cx="2833719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1" y="394181"/>
            <a:ext cx="2073377" cy="117082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D78DF5F4-B7F8-42EE-8A97-62310915D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000" y="4899942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C9B778A7-B71E-4437-9CCA-4A4B85316C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8" y="4899492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2D84F4C7-2667-42E4-8539-652A0A98C5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731032"/>
            <a:ext cx="9144000" cy="4401311"/>
          </a:xfrm>
          <a:prstGeom prst="rect">
            <a:avLst/>
          </a:prstGeom>
        </p:spPr>
      </p:pic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9FA19BF4-B96F-43EE-A862-286C6B2950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9999" y="4894363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699F8D4B-13D1-4198-9444-B2CA68B4C4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9" y="4899492"/>
            <a:ext cx="1679451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4A10266D-2AAC-45B2-9988-A95ECF5D45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998" y="4899492"/>
            <a:ext cx="1679451" cy="128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1" y="184447"/>
            <a:ext cx="884643" cy="4995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microsoft.com/office/2007/relationships/hdphoto" Target="../media/hdphoto3.wdp"/><Relationship Id="rId5" Type="http://schemas.openxmlformats.org/officeDocument/2006/relationships/chart" Target="../charts/chart3.xml"/><Relationship Id="rId10" Type="http://schemas.openxmlformats.org/officeDocument/2006/relationships/image" Target="../media/image13.png"/><Relationship Id="rId4" Type="http://schemas.openxmlformats.org/officeDocument/2006/relationships/chart" Target="../charts/chart2.xml"/><Relationship Id="rId9" Type="http://schemas.microsoft.com/office/2007/relationships/hdphoto" Target="../media/hdphoto2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Aides AU PAIEMENT DES FACTURES DE GAZ ET D’ELECTRICITE</a:t>
            </a:r>
            <a:endParaRPr lang="fr-FR" dirty="0"/>
          </a:p>
          <a:p>
            <a:pPr lvl="1"/>
            <a:r>
              <a:rPr lang="fr-FR" dirty="0" smtClean="0"/>
              <a:t>Présentation à jour au</a:t>
            </a:r>
            <a:r>
              <a:rPr lang="fr-FR" dirty="0"/>
              <a:t> </a:t>
            </a:r>
            <a:r>
              <a:rPr lang="fr-FR" dirty="0" smtClean="0"/>
              <a:t>19.12.2022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Critères d’accès dans le détail :</a:t>
            </a:r>
          </a:p>
          <a:p>
            <a:pPr algn="ctr"/>
            <a:r>
              <a:rPr lang="fr-FR" sz="1200" dirty="0" smtClean="0"/>
              <a:t>2</a:t>
            </a:r>
            <a:r>
              <a:rPr lang="fr-FR" sz="1200" dirty="0"/>
              <a:t>. Les dépenses d’énergie </a:t>
            </a:r>
            <a:r>
              <a:rPr lang="fr-FR" sz="1200" b="1" dirty="0"/>
              <a:t>sur la période de demande </a:t>
            </a:r>
            <a:r>
              <a:rPr lang="fr-FR" sz="1200" dirty="0" smtClean="0"/>
              <a:t>s’élèvent </a:t>
            </a:r>
            <a:r>
              <a:rPr lang="fr-FR" sz="1200" dirty="0"/>
              <a:t>à au moins </a:t>
            </a:r>
            <a:r>
              <a:rPr lang="fr-FR" sz="1200" b="1" dirty="0"/>
              <a:t>3 % </a:t>
            </a:r>
            <a:r>
              <a:rPr lang="fr-FR" sz="1200" dirty="0"/>
              <a:t>du chiffre d’affaires sur la même période en </a:t>
            </a:r>
            <a:r>
              <a:rPr lang="fr-FR" sz="1200" b="1" dirty="0"/>
              <a:t>2021</a:t>
            </a:r>
          </a:p>
          <a:p>
            <a:pPr algn="ctr"/>
            <a:r>
              <a:rPr lang="fr-FR" sz="1200" u="sng" dirty="0" smtClean="0"/>
              <a:t>En résumer, plusieurs façons de le vérifier : </a:t>
            </a:r>
            <a:endParaRPr lang="fr-FR" sz="1200" u="sng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algn="ctr"/>
            <a:endParaRPr lang="fr-FR" sz="1200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352740"/>
            <a:ext cx="850033" cy="701484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01114"/>
              </p:ext>
            </p:extLst>
          </p:nvPr>
        </p:nvGraphicFramePr>
        <p:xfrm>
          <a:off x="1145096" y="2799771"/>
          <a:ext cx="6853803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3243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CA au forfait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CA au réel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Maille période</a:t>
                      </a:r>
                      <a:r>
                        <a:rPr lang="fr-FR" sz="1200" b="1" baseline="0" dirty="0" smtClean="0"/>
                        <a:t> éligible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Factures</a:t>
                      </a:r>
                      <a:r>
                        <a:rPr lang="fr-FR" sz="1200" b="0" baseline="0" dirty="0" smtClean="0"/>
                        <a:t> sept-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&gt; 3 % CA 2021 / 6</a:t>
                      </a:r>
                      <a:endParaRPr lang="fr-F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Factures</a:t>
                      </a:r>
                      <a:r>
                        <a:rPr lang="fr-FR" sz="1200" b="0" baseline="0" dirty="0" smtClean="0"/>
                        <a:t> sept-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&gt; 3 % CA sept-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2021</a:t>
                      </a:r>
                      <a:endParaRPr lang="fr-FR" sz="12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Maille mensuelle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Factures</a:t>
                      </a:r>
                      <a:r>
                        <a:rPr lang="fr-FR" sz="1200" b="0" baseline="0" dirty="0" smtClean="0"/>
                        <a:t> sept 2022 &gt; 3 % CA 2021 / 12</a:t>
                      </a:r>
                    </a:p>
                    <a:p>
                      <a:pPr algn="ctr"/>
                      <a:r>
                        <a:rPr lang="fr-FR" sz="1200" b="0" baseline="0" dirty="0" smtClean="0"/>
                        <a:t>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/>
                        <a:t>Factures</a:t>
                      </a:r>
                      <a:r>
                        <a:rPr lang="fr-FR" sz="1200" b="0" baseline="0" dirty="0" smtClean="0"/>
                        <a:t> 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&gt; 3 % CA 2021 /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Factures</a:t>
                      </a:r>
                      <a:r>
                        <a:rPr lang="fr-FR" sz="1200" b="0" baseline="0" dirty="0" smtClean="0"/>
                        <a:t> sept 2022 &gt; 3 % CA sept 2021</a:t>
                      </a:r>
                    </a:p>
                    <a:p>
                      <a:pPr algn="ctr"/>
                      <a:r>
                        <a:rPr lang="fr-FR" sz="1200" b="0" baseline="0" dirty="0" smtClean="0"/>
                        <a:t>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/>
                        <a:t>Factures</a:t>
                      </a:r>
                      <a:r>
                        <a:rPr lang="fr-FR" sz="1200" b="0" baseline="0" dirty="0" smtClean="0"/>
                        <a:t> 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&gt; 3 % CA 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2021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Formule de calcul de l’aide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 smtClean="0"/>
              <a:t>Montant d’aide </a:t>
            </a:r>
            <a:r>
              <a:rPr lang="fr-FR" sz="1200" b="1" dirty="0"/>
              <a:t>= </a:t>
            </a:r>
            <a:r>
              <a:rPr lang="fr-FR" sz="1200" b="1" dirty="0">
                <a:solidFill>
                  <a:srgbClr val="FF0000"/>
                </a:solidFill>
              </a:rPr>
              <a:t>50 %</a:t>
            </a:r>
            <a:r>
              <a:rPr lang="fr-FR" sz="1200" b="1" dirty="0"/>
              <a:t> x Q x (P – </a:t>
            </a:r>
            <a:r>
              <a:rPr lang="fr-FR" sz="1200" b="1" dirty="0">
                <a:solidFill>
                  <a:srgbClr val="FF0000"/>
                </a:solidFill>
              </a:rPr>
              <a:t>1,5 x</a:t>
            </a:r>
            <a:r>
              <a:rPr lang="fr-FR" sz="1200" b="1" dirty="0"/>
              <a:t> </a:t>
            </a:r>
            <a:r>
              <a:rPr lang="fr-FR" sz="1200" b="1" dirty="0" err="1"/>
              <a:t>P_réf</a:t>
            </a:r>
            <a:r>
              <a:rPr lang="fr-FR" sz="1200" b="1" dirty="0"/>
              <a:t>)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 smtClean="0"/>
              <a:t>Avec </a:t>
            </a:r>
            <a:r>
              <a:rPr lang="fr-FR" sz="1200" dirty="0"/>
              <a:t>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Q = volume consommé </a:t>
            </a:r>
            <a:r>
              <a:rPr lang="fr-FR" sz="1200" b="1" dirty="0"/>
              <a:t>sur le mois </a:t>
            </a:r>
            <a:r>
              <a:rPr lang="fr-FR" sz="1200" dirty="0"/>
              <a:t>(</a:t>
            </a:r>
            <a:r>
              <a:rPr lang="fr-FR" sz="1200" dirty="0" err="1"/>
              <a:t>i.e</a:t>
            </a:r>
            <a:r>
              <a:rPr lang="fr-FR" sz="1200" dirty="0"/>
              <a:t> septembre 2022), en </a:t>
            </a:r>
            <a:r>
              <a:rPr lang="fr-FR" sz="1200" dirty="0" err="1" smtClean="0"/>
              <a:t>MWh</a:t>
            </a:r>
            <a:endParaRPr lang="fr-FR" sz="1200" dirty="0" smtClean="0"/>
          </a:p>
          <a:p>
            <a:pPr algn="ctr"/>
            <a:r>
              <a:rPr lang="fr-FR" sz="1200" dirty="0"/>
              <a:t>Le volume Q est plafonné à 70 % du volume consommé le même mois en 2021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P = le prix payé en </a:t>
            </a:r>
            <a:r>
              <a:rPr lang="fr-FR" sz="1200" b="1" dirty="0"/>
              <a:t>moyenne sur le mois</a:t>
            </a:r>
            <a:r>
              <a:rPr lang="fr-FR" sz="1200" dirty="0"/>
              <a:t>, en €/</a:t>
            </a:r>
            <a:r>
              <a:rPr lang="fr-FR" sz="1200" dirty="0" err="1"/>
              <a:t>MWh</a:t>
            </a:r>
            <a:r>
              <a:rPr lang="fr-FR" sz="1200" dirty="0"/>
              <a:t> (complet HTVA)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err="1"/>
              <a:t>P_réf</a:t>
            </a:r>
            <a:r>
              <a:rPr lang="fr-FR" sz="1200" dirty="0"/>
              <a:t> = le prix </a:t>
            </a:r>
            <a:r>
              <a:rPr lang="fr-FR" sz="1200" b="1" dirty="0"/>
              <a:t>annuel moyen payé en 2021</a:t>
            </a:r>
            <a:r>
              <a:rPr lang="fr-FR" sz="1200" dirty="0"/>
              <a:t>, en €/</a:t>
            </a:r>
            <a:r>
              <a:rPr lang="fr-FR" sz="1200" dirty="0" err="1"/>
              <a:t>MWh</a:t>
            </a:r>
            <a:r>
              <a:rPr lang="fr-FR" sz="1200" dirty="0"/>
              <a:t> (complet HTVA</a:t>
            </a:r>
            <a:r>
              <a:rPr lang="fr-FR" sz="1200" dirty="0" smtClean="0"/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La formule s’applique </a:t>
            </a:r>
            <a:r>
              <a:rPr lang="fr-FR" sz="1200" b="1" dirty="0"/>
              <a:t>mois par mois </a:t>
            </a:r>
            <a:r>
              <a:rPr lang="fr-FR" sz="1200" dirty="0"/>
              <a:t>et </a:t>
            </a:r>
            <a:r>
              <a:rPr lang="fr-FR" sz="1200" b="1" dirty="0"/>
              <a:t>pour chaque énergie </a:t>
            </a:r>
            <a:r>
              <a:rPr lang="fr-FR" sz="1200" b="1" dirty="0" smtClean="0"/>
              <a:t>séparément</a:t>
            </a:r>
            <a:endParaRPr lang="fr-FR" sz="1200" b="1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05" y="1620000"/>
            <a:ext cx="717989" cy="841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35696" y="2787774"/>
            <a:ext cx="5472608" cy="1512168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7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Formule de calcul de l’aide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 smtClean="0"/>
              <a:t>Montant d’aide </a:t>
            </a:r>
            <a:r>
              <a:rPr lang="fr-FR" sz="1200" b="1" dirty="0"/>
              <a:t>= </a:t>
            </a:r>
            <a:r>
              <a:rPr lang="fr-FR" sz="1200" b="1" dirty="0">
                <a:solidFill>
                  <a:srgbClr val="FF0000"/>
                </a:solidFill>
              </a:rPr>
              <a:t>50 %</a:t>
            </a:r>
            <a:r>
              <a:rPr lang="fr-FR" sz="1200" b="1" dirty="0"/>
              <a:t> x Q x (P – </a:t>
            </a:r>
            <a:r>
              <a:rPr lang="fr-FR" sz="1200" b="1" dirty="0">
                <a:solidFill>
                  <a:srgbClr val="FF0000"/>
                </a:solidFill>
              </a:rPr>
              <a:t>1,5 x</a:t>
            </a:r>
            <a:r>
              <a:rPr lang="fr-FR" sz="1200" b="1" dirty="0"/>
              <a:t> </a:t>
            </a:r>
            <a:r>
              <a:rPr lang="fr-FR" sz="1200" b="1" dirty="0" err="1"/>
              <a:t>P_réf</a:t>
            </a:r>
            <a:r>
              <a:rPr lang="fr-FR" sz="1200" b="1" dirty="0"/>
              <a:t>)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dirty="0"/>
              <a:t>Le volume Q est </a:t>
            </a:r>
            <a:r>
              <a:rPr lang="fr-FR" sz="1200" u="sng" dirty="0"/>
              <a:t>plafonné à 70 % du volume consommé le même mois en 2021.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i="1" dirty="0" smtClean="0"/>
              <a:t>Exemple </a:t>
            </a:r>
            <a:r>
              <a:rPr lang="fr-FR" sz="1200" i="1" dirty="0"/>
              <a:t>: si en septembre 2021 j’avais consommé </a:t>
            </a:r>
            <a:r>
              <a:rPr lang="fr-FR" sz="1200" i="1" dirty="0" smtClean="0"/>
              <a:t>100 </a:t>
            </a:r>
            <a:r>
              <a:rPr lang="fr-FR" sz="1200" i="1" dirty="0" err="1"/>
              <a:t>MWh</a:t>
            </a:r>
            <a:r>
              <a:rPr lang="fr-FR" sz="1200" i="1" dirty="0"/>
              <a:t> de gaz, Q sera plafonné à 70 </a:t>
            </a:r>
            <a:r>
              <a:rPr lang="fr-FR" sz="1200" i="1" dirty="0" err="1" smtClean="0"/>
              <a:t>MWh</a:t>
            </a:r>
            <a:r>
              <a:rPr lang="fr-FR" sz="1200" i="1" dirty="0" smtClean="0"/>
              <a:t> dans la formule, </a:t>
            </a:r>
            <a:r>
              <a:rPr lang="fr-FR" sz="1200" i="1" dirty="0"/>
              <a:t>même si j’ai consommé plus en septembre </a:t>
            </a:r>
            <a:r>
              <a:rPr lang="fr-FR" sz="1200" i="1" dirty="0" smtClean="0"/>
              <a:t>2022.</a:t>
            </a:r>
            <a:endParaRPr lang="fr-FR" sz="1200" i="1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05" y="1620000"/>
            <a:ext cx="717989" cy="8417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5536" y="2715766"/>
            <a:ext cx="8388462" cy="108012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Formule de calcul de l’aide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Montant d’aide = </a:t>
            </a:r>
            <a:r>
              <a:rPr lang="fr-FR" sz="1200" b="1" dirty="0">
                <a:solidFill>
                  <a:srgbClr val="FF0000"/>
                </a:solidFill>
              </a:rPr>
              <a:t>50 %</a:t>
            </a:r>
            <a:r>
              <a:rPr lang="fr-FR" sz="1200" b="1" dirty="0"/>
              <a:t> x Q x (P – </a:t>
            </a:r>
            <a:r>
              <a:rPr lang="fr-FR" sz="1200" b="1" dirty="0">
                <a:solidFill>
                  <a:srgbClr val="FF0000"/>
                </a:solidFill>
              </a:rPr>
              <a:t>1,5 x</a:t>
            </a:r>
            <a:r>
              <a:rPr lang="fr-FR" sz="1200" b="1" dirty="0"/>
              <a:t> </a:t>
            </a:r>
            <a:r>
              <a:rPr lang="fr-FR" sz="1200" b="1" dirty="0" err="1"/>
              <a:t>P_réf</a:t>
            </a:r>
            <a:r>
              <a:rPr lang="fr-FR" sz="1200" b="1" dirty="0"/>
              <a:t>)</a:t>
            </a:r>
          </a:p>
          <a:p>
            <a:pPr algn="ctr"/>
            <a:endParaRPr lang="fr-FR" sz="1200" dirty="0" smtClean="0"/>
          </a:p>
          <a:p>
            <a:pPr algn="ctr"/>
            <a:r>
              <a:rPr lang="fr-FR" sz="1200" u="sng" dirty="0"/>
              <a:t>Le montant est plafonné à </a:t>
            </a:r>
            <a:r>
              <a:rPr lang="fr-FR" sz="1200" b="1" u="sng" dirty="0">
                <a:solidFill>
                  <a:srgbClr val="FF0000"/>
                </a:solidFill>
              </a:rPr>
              <a:t>4 millions d’euros </a:t>
            </a:r>
            <a:r>
              <a:rPr lang="fr-FR" sz="1200" u="sng" dirty="0"/>
              <a:t>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Au niveau du </a:t>
            </a:r>
            <a:r>
              <a:rPr lang="fr-FR" sz="1200" b="1" dirty="0"/>
              <a:t>groupe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Sur </a:t>
            </a:r>
            <a:r>
              <a:rPr lang="fr-FR" sz="1200" b="1" dirty="0"/>
              <a:t>mars </a:t>
            </a:r>
            <a:r>
              <a:rPr lang="fr-FR" sz="1200" b="1" dirty="0" smtClean="0"/>
              <a:t>2022 </a:t>
            </a:r>
            <a:r>
              <a:rPr lang="fr-FR" sz="1200" b="1" dirty="0"/>
              <a:t>– décembre 2023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En comptant les aides déjà perçues sur ce guichet depuis </a:t>
            </a:r>
            <a:r>
              <a:rPr lang="fr-FR" sz="1200" dirty="0" smtClean="0"/>
              <a:t>juillet</a:t>
            </a: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05" y="1620000"/>
            <a:ext cx="717989" cy="8417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67744" y="2715766"/>
            <a:ext cx="4680520" cy="108012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1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7" y="1275606"/>
            <a:ext cx="8424001" cy="3312368"/>
          </a:xfrm>
        </p:spPr>
        <p:txBody>
          <a:bodyPr/>
          <a:lstStyle/>
          <a:p>
            <a:pPr algn="ctr"/>
            <a:r>
              <a:rPr lang="fr-FR" sz="1200" u="sng" dirty="0"/>
              <a:t>Concrètement quelle </a:t>
            </a:r>
            <a:r>
              <a:rPr lang="fr-FR" sz="1200" u="sng" dirty="0" smtClean="0"/>
              <a:t>aide peut-on attendre ?</a:t>
            </a:r>
          </a:p>
          <a:p>
            <a:pPr algn="ctr"/>
            <a:endParaRPr lang="fr-FR" sz="1200" u="sng" dirty="0"/>
          </a:p>
          <a:p>
            <a:pPr algn="ctr"/>
            <a:endParaRPr lang="fr-FR" sz="1200" u="sng" dirty="0" smtClean="0"/>
          </a:p>
          <a:p>
            <a:pPr algn="ctr"/>
            <a:endParaRPr lang="fr-FR" sz="1200" u="sng" dirty="0"/>
          </a:p>
          <a:p>
            <a:pPr algn="ctr"/>
            <a:endParaRPr lang="fr-FR" sz="1200" u="sng" dirty="0" smtClean="0"/>
          </a:p>
          <a:p>
            <a:pPr algn="ctr"/>
            <a:endParaRPr lang="fr-FR" sz="1200" u="sng" dirty="0"/>
          </a:p>
          <a:p>
            <a:endParaRPr lang="fr-FR" sz="1200" i="1" u="sng" dirty="0" smtClean="0"/>
          </a:p>
          <a:p>
            <a:endParaRPr lang="fr-FR" sz="1200" i="1" u="sng" dirty="0"/>
          </a:p>
          <a:p>
            <a:endParaRPr lang="fr-FR" sz="1200" i="1" u="sng" dirty="0" smtClean="0"/>
          </a:p>
          <a:p>
            <a:r>
              <a:rPr lang="fr-FR" sz="1200" i="1" u="sng" dirty="0" smtClean="0"/>
              <a:t>Exemple </a:t>
            </a:r>
            <a:r>
              <a:rPr lang="fr-FR" sz="1200" i="1" u="sng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u="sng" dirty="0"/>
              <a:t>Si en septembre 2022,</a:t>
            </a:r>
            <a:r>
              <a:rPr lang="fr-FR" sz="1200" dirty="0"/>
              <a:t> </a:t>
            </a:r>
            <a:r>
              <a:rPr lang="fr-FR" sz="1200" b="1" dirty="0"/>
              <a:t>mon prix de l'énergie a été multiplié par </a:t>
            </a:r>
            <a:r>
              <a:rPr lang="fr-FR" sz="1200" b="1" dirty="0">
                <a:solidFill>
                  <a:srgbClr val="FF0000"/>
                </a:solidFill>
              </a:rPr>
              <a:t>5</a:t>
            </a:r>
            <a:r>
              <a:rPr lang="fr-FR" sz="1200" b="1" dirty="0"/>
              <a:t> par rapport à la moyenne de l’année 2021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FF0000"/>
                </a:solidFill>
              </a:rPr>
              <a:t>l'aide réduira ma facture de 25%*. </a:t>
            </a:r>
            <a:r>
              <a:rPr lang="fr-FR" sz="1200" dirty="0"/>
              <a:t>Par exemple, si je paie un prix de 350 €/</a:t>
            </a:r>
            <a:r>
              <a:rPr lang="fr-FR" sz="1200" dirty="0" err="1"/>
              <a:t>MWh</a:t>
            </a:r>
            <a:r>
              <a:rPr lang="fr-FR" sz="1200" dirty="0"/>
              <a:t> avant aide, alors l'aide ramènera mon prix à 264 €/</a:t>
            </a:r>
            <a:r>
              <a:rPr lang="fr-FR" sz="1200" dirty="0" err="1"/>
              <a:t>MWh</a:t>
            </a:r>
            <a:r>
              <a:rPr lang="fr-FR" sz="1200" dirty="0"/>
              <a:t>, </a:t>
            </a:r>
            <a:r>
              <a:rPr lang="fr-FR" sz="1200" dirty="0">
                <a:solidFill>
                  <a:srgbClr val="FF0000"/>
                </a:solidFill>
              </a:rPr>
              <a:t>soit une aide de 86 € par </a:t>
            </a:r>
            <a:r>
              <a:rPr lang="fr-FR" sz="1200" dirty="0" err="1">
                <a:solidFill>
                  <a:srgbClr val="FF0000"/>
                </a:solidFill>
              </a:rPr>
              <a:t>MWh</a:t>
            </a:r>
            <a:r>
              <a:rPr lang="fr-FR" sz="1200" dirty="0"/>
              <a:t>*.</a:t>
            </a:r>
          </a:p>
          <a:p>
            <a:r>
              <a:rPr lang="fr-FR" sz="1200" i="1" dirty="0"/>
              <a:t>*Tant que ma facture avant aide ne dépasse pas 16 326 531€. Au-delà, je toucherai le maximum de 4 M€ d'aides</a:t>
            </a:r>
            <a:r>
              <a:rPr lang="fr-FR" sz="1200" i="1" dirty="0" smtClean="0"/>
              <a:t>.</a:t>
            </a:r>
            <a:endParaRPr lang="fr-FR" sz="1200" i="1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02344"/>
              </p:ext>
            </p:extLst>
          </p:nvPr>
        </p:nvGraphicFramePr>
        <p:xfrm>
          <a:off x="1619672" y="1563638"/>
          <a:ext cx="6095999" cy="17728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334"/>
                <a:gridCol w="815933"/>
                <a:gridCol w="815933"/>
                <a:gridCol w="815933"/>
                <a:gridCol w="815933"/>
                <a:gridCol w="81593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fr-FR" sz="105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Multiplication du prix en septembre 2022</a:t>
                      </a:r>
                      <a:r>
                        <a:rPr lang="fr-FR" sz="105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050" u="none" strike="noStrike" dirty="0" smtClean="0">
                          <a:effectLst/>
                        </a:rPr>
                        <a:t>par rapport à la</a:t>
                      </a:r>
                      <a:r>
                        <a:rPr lang="fr-FR" sz="1050" u="none" strike="noStrike" baseline="0" dirty="0" smtClean="0">
                          <a:effectLst/>
                        </a:rPr>
                        <a:t> moyenne de l’</a:t>
                      </a:r>
                      <a:r>
                        <a:rPr lang="fr-FR" sz="1050" u="none" strike="noStrike" dirty="0" smtClean="0">
                          <a:effectLst/>
                        </a:rPr>
                        <a:t>année 2021</a:t>
                      </a:r>
                    </a:p>
                    <a:p>
                      <a:pPr algn="ctr" fontAlgn="ctr"/>
                      <a:endParaRPr lang="fr-FR" sz="1050" b="0" u="none" strike="noStrike" dirty="0" smtClean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x1.75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x2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x3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x5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x10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050" u="none" strike="noStrike" kern="1200" dirty="0" smtClean="0">
                        <a:effectLst/>
                      </a:endParaRPr>
                    </a:p>
                    <a:p>
                      <a:pPr algn="ctr" fontAlgn="b"/>
                      <a:r>
                        <a:rPr lang="fr-FR" sz="1050" u="none" strike="noStrike" kern="1200" dirty="0" smtClean="0">
                          <a:effectLst/>
                        </a:rPr>
                        <a:t>Baisse de ma facture</a:t>
                      </a:r>
                      <a:r>
                        <a:rPr lang="fr-FR" sz="1050" u="none" strike="noStrike" kern="1200" baseline="0" dirty="0" smtClean="0">
                          <a:effectLst/>
                        </a:rPr>
                        <a:t> de </a:t>
                      </a:r>
                      <a:r>
                        <a:rPr lang="fr-FR" sz="1050" u="none" strike="noStrike" kern="1200" dirty="0" smtClean="0">
                          <a:effectLst/>
                        </a:rPr>
                        <a:t>septembre 2022 grâce à l’aide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(on suppose une consommation constante par rapport à 2021)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i="0" u="none" strike="noStrike" kern="1200" dirty="0" smtClean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5%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9%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18%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25%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>
                          <a:effectLst/>
                        </a:rPr>
                        <a:t>30%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 pour les entreprises grandes consommatrices d’énergie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400" dirty="0" smtClean="0"/>
              <a:t>A compter de mi décembre : </a:t>
            </a:r>
          </a:p>
          <a:p>
            <a:pPr algn="ctr"/>
            <a:r>
              <a:rPr lang="fr-FR" sz="1400" b="1" dirty="0" smtClean="0"/>
              <a:t>Des aides </a:t>
            </a:r>
            <a:r>
              <a:rPr lang="fr-FR" sz="1400" b="1" u="sng" dirty="0" smtClean="0"/>
              <a:t>renforcées</a:t>
            </a:r>
            <a:r>
              <a:rPr lang="fr-FR" sz="1400" b="1" dirty="0" smtClean="0"/>
              <a:t> pour les </a:t>
            </a:r>
            <a:r>
              <a:rPr lang="fr-FR" sz="1400" b="1" u="sng" dirty="0" smtClean="0"/>
              <a:t>plus énergo-intensifs </a:t>
            </a:r>
            <a:r>
              <a:rPr lang="fr-FR" sz="1400" b="1" dirty="0" smtClean="0"/>
              <a:t>et dont </a:t>
            </a:r>
            <a:r>
              <a:rPr lang="fr-FR" sz="1400" b="1" u="sng" dirty="0" smtClean="0"/>
              <a:t>l’EBE subit soit une baisse soit est négatif </a:t>
            </a:r>
            <a:r>
              <a:rPr lang="fr-FR" sz="1400" dirty="0" smtClean="0"/>
              <a:t>: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Intensité</a:t>
            </a:r>
            <a:r>
              <a:rPr lang="fr-FR" sz="1400" dirty="0" smtClean="0"/>
              <a:t> de l’aide : </a:t>
            </a:r>
            <a:r>
              <a:rPr lang="fr-FR" sz="1400" b="1" dirty="0" smtClean="0"/>
              <a:t>65 %</a:t>
            </a:r>
            <a:r>
              <a:rPr lang="fr-FR" sz="1400" dirty="0" smtClean="0"/>
              <a:t> ou </a:t>
            </a:r>
            <a:r>
              <a:rPr lang="fr-FR" sz="1400" b="1" dirty="0" smtClean="0"/>
              <a:t>80 %</a:t>
            </a:r>
          </a:p>
          <a:p>
            <a:pPr algn="ctr"/>
            <a:r>
              <a:rPr lang="fr-FR" sz="1400" b="1" dirty="0"/>
              <a:t>P</a:t>
            </a:r>
            <a:r>
              <a:rPr lang="fr-FR" sz="1400" b="1" dirty="0" smtClean="0"/>
              <a:t>lafond</a:t>
            </a:r>
            <a:r>
              <a:rPr lang="fr-FR" sz="1400" dirty="0" smtClean="0"/>
              <a:t> </a:t>
            </a:r>
            <a:r>
              <a:rPr lang="fr-FR" sz="1400" b="1" dirty="0" smtClean="0"/>
              <a:t>50 M€</a:t>
            </a:r>
            <a:r>
              <a:rPr lang="fr-FR" sz="1400" dirty="0" smtClean="0"/>
              <a:t> ou </a:t>
            </a:r>
            <a:r>
              <a:rPr lang="fr-FR" sz="1400" b="1" dirty="0" smtClean="0"/>
              <a:t>150 M€</a:t>
            </a:r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8" y="2524008"/>
            <a:ext cx="986712" cy="67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 smtClean="0"/>
              <a:t>Critères </a:t>
            </a:r>
            <a:r>
              <a:rPr lang="fr-FR" sz="1200" u="sng" dirty="0"/>
              <a:t>d’accès </a:t>
            </a:r>
            <a:r>
              <a:rPr lang="fr-FR" sz="1200" u="sng" dirty="0" smtClean="0"/>
              <a:t>: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fr-FR" sz="1200" dirty="0" smtClean="0"/>
              <a:t>Prix </a:t>
            </a:r>
            <a:r>
              <a:rPr lang="fr-FR" sz="1200" dirty="0"/>
              <a:t>payé </a:t>
            </a:r>
            <a:r>
              <a:rPr lang="fr-FR" sz="1200" b="1" dirty="0"/>
              <a:t>+50 % </a:t>
            </a:r>
            <a:r>
              <a:rPr lang="fr-FR" sz="1200" dirty="0"/>
              <a:t>vs </a:t>
            </a:r>
            <a:r>
              <a:rPr lang="fr-FR" sz="1200" dirty="0" smtClean="0"/>
              <a:t>2021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fr-FR" sz="1200" dirty="0" smtClean="0"/>
              <a:t>EBE </a:t>
            </a:r>
            <a:r>
              <a:rPr lang="fr-FR" sz="1200" dirty="0"/>
              <a:t>négatif ou en baisse d’au moins </a:t>
            </a:r>
            <a:r>
              <a:rPr lang="fr-FR" sz="1200" b="1" dirty="0"/>
              <a:t>40 % </a:t>
            </a:r>
            <a:endParaRPr lang="fr-FR" sz="1200" b="1" dirty="0" smtClean="0"/>
          </a:p>
          <a:p>
            <a:pPr marL="228600" indent="-228600" algn="ctr">
              <a:buFont typeface="+mj-lt"/>
              <a:buAutoNum type="arabicPeriod" startAt="3"/>
            </a:pPr>
            <a:r>
              <a:rPr lang="fr-FR" sz="1200" dirty="0" smtClean="0"/>
              <a:t>Dépenses </a:t>
            </a:r>
            <a:r>
              <a:rPr lang="fr-FR" sz="1200" dirty="0"/>
              <a:t>d’énergie </a:t>
            </a:r>
            <a:r>
              <a:rPr lang="fr-FR" sz="1200" b="1" dirty="0"/>
              <a:t>2021</a:t>
            </a:r>
            <a:r>
              <a:rPr lang="fr-FR" sz="1200" dirty="0"/>
              <a:t> &gt; </a:t>
            </a:r>
            <a:r>
              <a:rPr lang="fr-FR" sz="1200" b="1" dirty="0"/>
              <a:t>3 %</a:t>
            </a:r>
            <a:r>
              <a:rPr lang="fr-FR" sz="1200" dirty="0"/>
              <a:t> CA </a:t>
            </a:r>
            <a:r>
              <a:rPr lang="fr-FR" sz="1200" b="1" dirty="0" smtClean="0"/>
              <a:t>2021</a:t>
            </a:r>
          </a:p>
          <a:p>
            <a:pPr algn="ctr"/>
            <a:r>
              <a:rPr lang="fr-FR" sz="1200" dirty="0" smtClean="0"/>
              <a:t>Ou</a:t>
            </a:r>
            <a:endParaRPr lang="fr-FR" sz="1200" dirty="0"/>
          </a:p>
          <a:p>
            <a:pPr algn="ctr"/>
            <a:r>
              <a:rPr lang="fr-FR" sz="1200" dirty="0" smtClean="0"/>
              <a:t>Dépenses </a:t>
            </a:r>
            <a:r>
              <a:rPr lang="fr-FR" sz="1200" dirty="0"/>
              <a:t>d’énergie </a:t>
            </a:r>
            <a:r>
              <a:rPr lang="fr-FR" sz="1200" b="1" dirty="0"/>
              <a:t>S1 2022 </a:t>
            </a:r>
            <a:r>
              <a:rPr lang="fr-FR" sz="1200" dirty="0"/>
              <a:t>&gt; </a:t>
            </a:r>
            <a:r>
              <a:rPr lang="fr-FR" sz="1200" b="1" dirty="0"/>
              <a:t>6 %</a:t>
            </a:r>
            <a:r>
              <a:rPr lang="fr-FR" sz="1200" dirty="0"/>
              <a:t> </a:t>
            </a:r>
            <a:r>
              <a:rPr lang="fr-FR" sz="1200" dirty="0" smtClean="0"/>
              <a:t>CA </a:t>
            </a:r>
            <a:r>
              <a:rPr lang="fr-FR" sz="1200" b="1" dirty="0" smtClean="0"/>
              <a:t>S1 2022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 smtClean="0"/>
          </a:p>
          <a:p>
            <a:pPr algn="ctr"/>
            <a:r>
              <a:rPr lang="fr-FR" sz="1200" u="sng" dirty="0" smtClean="0"/>
              <a:t>Et </a:t>
            </a:r>
            <a:r>
              <a:rPr lang="fr-FR" sz="1200" b="1" u="sng" dirty="0" smtClean="0"/>
              <a:t>uniquement</a:t>
            </a:r>
            <a:r>
              <a:rPr lang="fr-FR" sz="1200" u="sng" dirty="0" smtClean="0"/>
              <a:t> pour l’aide à intensité de 80 % plafonnée à 150 M€, un critère </a:t>
            </a:r>
            <a:r>
              <a:rPr lang="fr-FR" sz="1200" b="1" u="sng" dirty="0" smtClean="0"/>
              <a:t>supplémentaire</a:t>
            </a:r>
            <a:r>
              <a:rPr lang="fr-FR" sz="1200" u="sng" dirty="0" smtClean="0"/>
              <a:t> </a:t>
            </a:r>
            <a:r>
              <a:rPr lang="fr-FR" sz="1200" dirty="0" smtClean="0"/>
              <a:t>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fr-FR" sz="1200" dirty="0" smtClean="0"/>
              <a:t>Exerce dans un </a:t>
            </a:r>
            <a:r>
              <a:rPr lang="fr-FR" sz="1200" b="1" dirty="0" smtClean="0"/>
              <a:t>secteur exposé à risque de fuite de carbone</a:t>
            </a: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8" y="1836000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435" y="1836000"/>
            <a:ext cx="850033" cy="7014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9292" y="3386768"/>
            <a:ext cx="797164" cy="80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 smtClean="0"/>
              <a:t>Critères d’accès dans le détail :</a:t>
            </a:r>
          </a:p>
          <a:p>
            <a:pPr algn="ctr"/>
            <a:endParaRPr lang="fr-FR" sz="1200" u="sng" dirty="0"/>
          </a:p>
          <a:p>
            <a:pPr marL="228600" indent="-228600" algn="ctr">
              <a:buFont typeface="+mj-lt"/>
              <a:buAutoNum type="arabicPeriod" startAt="2"/>
            </a:pPr>
            <a:r>
              <a:rPr lang="fr-FR" sz="1200" b="1" dirty="0"/>
              <a:t>EBE </a:t>
            </a:r>
            <a:r>
              <a:rPr lang="fr-FR" sz="1200" b="1" dirty="0" smtClean="0"/>
              <a:t>sur la période de demande négatif </a:t>
            </a:r>
            <a:r>
              <a:rPr lang="fr-FR" sz="1200" b="1" dirty="0"/>
              <a:t>ou en baisse d’au moins 40 </a:t>
            </a:r>
            <a:r>
              <a:rPr lang="fr-FR" sz="1200" b="1" dirty="0" smtClean="0"/>
              <a:t>% par rapport à l’EBE 2021</a:t>
            </a:r>
          </a:p>
          <a:p>
            <a:pPr algn="ctr"/>
            <a:endParaRPr lang="fr-FR" sz="1200" u="sng" dirty="0" smtClean="0"/>
          </a:p>
          <a:p>
            <a:pPr algn="ctr"/>
            <a:r>
              <a:rPr lang="fr-FR" sz="1200" u="sng" dirty="0" smtClean="0"/>
              <a:t>Quelles périodes comparer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Soit </a:t>
            </a:r>
            <a:r>
              <a:rPr lang="fr-FR" sz="1200" b="1" dirty="0"/>
              <a:t>mois par mois </a:t>
            </a:r>
            <a:r>
              <a:rPr lang="fr-FR" sz="1200" dirty="0"/>
              <a:t>(i.e. septembre 2022 vs septembre 2021)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Soit la </a:t>
            </a:r>
            <a:r>
              <a:rPr lang="fr-FR" sz="1200" b="1" dirty="0"/>
              <a:t>période éligible </a:t>
            </a:r>
            <a:r>
              <a:rPr lang="fr-FR" sz="1200" dirty="0"/>
              <a:t>(</a:t>
            </a:r>
            <a:r>
              <a:rPr lang="fr-FR" sz="1200" dirty="0" smtClean="0"/>
              <a:t>i.e. </a:t>
            </a:r>
            <a:r>
              <a:rPr lang="fr-FR" sz="1200" dirty="0"/>
              <a:t>septembre-octobre 2022 vs septembre-octobre 2021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62965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443" y="1456008"/>
            <a:ext cx="850033" cy="7014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91680" y="2715766"/>
            <a:ext cx="5832648" cy="936104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9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8424000" cy="2947500"/>
          </a:xfrm>
        </p:spPr>
        <p:txBody>
          <a:bodyPr/>
          <a:lstStyle/>
          <a:p>
            <a:pPr algn="ctr"/>
            <a:r>
              <a:rPr lang="fr-FR" sz="1200" u="sng" dirty="0" smtClean="0"/>
              <a:t>Critères d’accès dans le détail :</a:t>
            </a:r>
          </a:p>
          <a:p>
            <a:pPr algn="ctr"/>
            <a:endParaRPr lang="fr-FR" sz="1200" u="sng" dirty="0"/>
          </a:p>
          <a:p>
            <a:pPr marL="228600" indent="-228600" algn="ctr">
              <a:buFont typeface="+mj-lt"/>
              <a:buAutoNum type="arabicPeriod" startAt="2"/>
            </a:pPr>
            <a:r>
              <a:rPr lang="fr-FR" sz="1200" b="1" dirty="0"/>
              <a:t>EBE sur la période de demande </a:t>
            </a:r>
            <a:r>
              <a:rPr lang="fr-FR" sz="1200" b="1" dirty="0" smtClean="0"/>
              <a:t>négatif </a:t>
            </a:r>
            <a:r>
              <a:rPr lang="fr-FR" sz="1200" b="1" dirty="0"/>
              <a:t>ou en baisse d’au moins 40 % par rapport à l’EBE </a:t>
            </a:r>
            <a:r>
              <a:rPr lang="fr-FR" sz="1200" b="1" dirty="0" smtClean="0"/>
              <a:t>2021</a:t>
            </a:r>
          </a:p>
          <a:p>
            <a:pPr marL="228600" indent="-228600" algn="ctr">
              <a:buFont typeface="+mj-lt"/>
              <a:buAutoNum type="arabicPeriod" startAt="2"/>
            </a:pPr>
            <a:endParaRPr lang="fr-FR" sz="1200" b="1" dirty="0"/>
          </a:p>
          <a:p>
            <a:r>
              <a:rPr lang="fr-FR" sz="1200" u="sng" dirty="0" smtClean="0"/>
              <a:t>Quel EBE utiliser fin 2022 ou en 2023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Soit l’EBE </a:t>
            </a:r>
            <a:r>
              <a:rPr lang="fr-FR" sz="1200" b="1" dirty="0" smtClean="0"/>
              <a:t>du mois pour lequel l’aide est demandée </a:t>
            </a:r>
            <a:r>
              <a:rPr lang="fr-FR" sz="1200" dirty="0"/>
              <a:t>(</a:t>
            </a:r>
            <a:r>
              <a:rPr lang="fr-FR" sz="1200" dirty="0" smtClean="0"/>
              <a:t>i.e. EBE de </a:t>
            </a:r>
            <a:r>
              <a:rPr lang="fr-FR" sz="1200" dirty="0"/>
              <a:t>septembre </a:t>
            </a:r>
            <a:r>
              <a:rPr lang="fr-FR" sz="1200" dirty="0" smtClean="0"/>
              <a:t>2022).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Soit l’EBE </a:t>
            </a:r>
            <a:r>
              <a:rPr lang="fr-FR" sz="1200" b="1" dirty="0" smtClean="0"/>
              <a:t>de </a:t>
            </a:r>
            <a:r>
              <a:rPr lang="fr-FR" sz="1200" b="1" dirty="0"/>
              <a:t>la </a:t>
            </a:r>
            <a:r>
              <a:rPr lang="fr-FR" sz="1200" b="1" dirty="0" smtClean="0"/>
              <a:t>période éligible fin 2022 ou en 2023 </a:t>
            </a:r>
            <a:r>
              <a:rPr lang="fr-FR" sz="1200" dirty="0" smtClean="0"/>
              <a:t>(i.e</a:t>
            </a:r>
            <a:r>
              <a:rPr lang="fr-FR" sz="1200" dirty="0"/>
              <a:t>. </a:t>
            </a:r>
            <a:r>
              <a:rPr lang="fr-FR" sz="1200" dirty="0" smtClean="0"/>
              <a:t>EBE de </a:t>
            </a:r>
            <a:r>
              <a:rPr lang="fr-FR" sz="1200" dirty="0"/>
              <a:t>septembre-octobre </a:t>
            </a:r>
            <a:r>
              <a:rPr lang="fr-FR" sz="1200" dirty="0" smtClean="0"/>
              <a:t>2022)</a:t>
            </a:r>
          </a:p>
          <a:p>
            <a:r>
              <a:rPr lang="fr-FR" sz="1200" u="sng" dirty="0" smtClean="0"/>
              <a:t/>
            </a:r>
            <a:br>
              <a:rPr lang="fr-FR" sz="1200" u="sng" dirty="0" smtClean="0"/>
            </a:br>
            <a:r>
              <a:rPr lang="fr-FR" sz="1200" u="sng" dirty="0" smtClean="0"/>
              <a:t>Quel </a:t>
            </a:r>
            <a:r>
              <a:rPr lang="fr-FR" sz="1200" u="sng" dirty="0"/>
              <a:t>EBE 2021 utiliser comme référence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Soit l’EBE </a:t>
            </a:r>
            <a:r>
              <a:rPr lang="fr-FR" sz="1200" b="1" dirty="0"/>
              <a:t>réel du même mois 2021 </a:t>
            </a:r>
            <a:r>
              <a:rPr lang="fr-FR" sz="1200" dirty="0"/>
              <a:t>(</a:t>
            </a:r>
            <a:r>
              <a:rPr lang="fr-FR" sz="1200" dirty="0" err="1"/>
              <a:t>i.e</a:t>
            </a:r>
            <a:r>
              <a:rPr lang="fr-FR" sz="1200" dirty="0"/>
              <a:t> EBE de septembre 2021), </a:t>
            </a:r>
            <a:r>
              <a:rPr lang="fr-FR" sz="1200" b="1" dirty="0"/>
              <a:t>ou de la même période </a:t>
            </a:r>
            <a:r>
              <a:rPr lang="fr-FR" sz="1200" dirty="0"/>
              <a:t>(i.e. EBE de septembre-octobre 2021)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Soit l’EBE </a:t>
            </a:r>
            <a:r>
              <a:rPr lang="fr-FR" sz="1200" b="1" dirty="0"/>
              <a:t>annuel 2021 ramené forfaitairement sur un mois </a:t>
            </a:r>
            <a:r>
              <a:rPr lang="fr-FR" sz="1200" dirty="0"/>
              <a:t>(EBE 2021 / 12) </a:t>
            </a:r>
            <a:r>
              <a:rPr lang="fr-FR" sz="1200" b="1" dirty="0"/>
              <a:t>ou sur la durée de la période </a:t>
            </a:r>
            <a:r>
              <a:rPr lang="fr-FR" sz="1200" dirty="0"/>
              <a:t>(i.e. EBE 2021 / 6)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8" y="1497129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208" y="1377258"/>
            <a:ext cx="850033" cy="7014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3528" y="2715766"/>
            <a:ext cx="8460470" cy="2067734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7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8424000" cy="2947500"/>
          </a:xfrm>
        </p:spPr>
        <p:txBody>
          <a:bodyPr/>
          <a:lstStyle/>
          <a:p>
            <a:pPr algn="ctr"/>
            <a:r>
              <a:rPr lang="fr-FR" sz="1200" u="sng" dirty="0" smtClean="0"/>
              <a:t>Critères d’accès dans le détail :</a:t>
            </a:r>
          </a:p>
          <a:p>
            <a:pPr marL="228600" indent="-228600" algn="ctr">
              <a:buFont typeface="+mj-lt"/>
              <a:buAutoNum type="arabicPeriod" startAt="2"/>
            </a:pPr>
            <a:r>
              <a:rPr lang="fr-FR" sz="1200" b="1" dirty="0" smtClean="0"/>
              <a:t>EBE </a:t>
            </a:r>
            <a:r>
              <a:rPr lang="fr-FR" sz="1200" b="1" dirty="0"/>
              <a:t>sur la période de demande </a:t>
            </a:r>
            <a:r>
              <a:rPr lang="fr-FR" sz="1200" b="1" dirty="0" smtClean="0"/>
              <a:t>négatif </a:t>
            </a:r>
            <a:r>
              <a:rPr lang="fr-FR" sz="1200" b="1" dirty="0"/>
              <a:t>ou en baisse d’au moins 40 % par rapport à l’EBE </a:t>
            </a:r>
            <a:r>
              <a:rPr lang="fr-FR" sz="1200" b="1" dirty="0" smtClean="0"/>
              <a:t>2021</a:t>
            </a:r>
          </a:p>
          <a:p>
            <a:pPr algn="ctr"/>
            <a:r>
              <a:rPr lang="fr-FR" sz="1200" u="sng" dirty="0" smtClean="0"/>
              <a:t>En résumer, plusieurs façons de le vérifier :</a:t>
            </a:r>
            <a:endParaRPr lang="fr-FR" sz="1200" u="sng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19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6" y="1301273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899" y="1301273"/>
            <a:ext cx="850033" cy="701484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01231"/>
              </p:ext>
            </p:extLst>
          </p:nvPr>
        </p:nvGraphicFramePr>
        <p:xfrm>
          <a:off x="1145096" y="2718233"/>
          <a:ext cx="6853803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3243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EBE 2021 au forfait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EBE 2021</a:t>
                      </a:r>
                      <a:r>
                        <a:rPr lang="fr-FR" sz="1200" b="1" baseline="0" dirty="0" smtClean="0"/>
                        <a:t> </a:t>
                      </a:r>
                      <a:r>
                        <a:rPr lang="fr-FR" sz="1200" b="1" dirty="0" smtClean="0"/>
                        <a:t>au réel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Maille période</a:t>
                      </a:r>
                      <a:r>
                        <a:rPr lang="fr-FR" sz="1200" b="1" baseline="0" dirty="0" smtClean="0"/>
                        <a:t> éligible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EBE </a:t>
                      </a:r>
                      <a:r>
                        <a:rPr lang="fr-FR" sz="1200" b="0" baseline="0" dirty="0" smtClean="0"/>
                        <a:t>sept-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en baisse de 40 % vs EBE 2021 / 6</a:t>
                      </a:r>
                      <a:endParaRPr lang="fr-F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EBE </a:t>
                      </a:r>
                      <a:r>
                        <a:rPr lang="fr-FR" sz="1200" b="0" baseline="0" dirty="0" smtClean="0"/>
                        <a:t>sept-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en baisse de 40 % vs EBE sept-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2021</a:t>
                      </a:r>
                      <a:endParaRPr lang="fr-FR" sz="12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Maille mensuelle</a:t>
                      </a:r>
                      <a:endParaRPr lang="fr-F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EBE </a:t>
                      </a:r>
                      <a:r>
                        <a:rPr lang="fr-FR" sz="1200" b="0" baseline="0" dirty="0" smtClean="0"/>
                        <a:t>sept 2022 en baisse de 40 % vs EBE 2021 / 12</a:t>
                      </a:r>
                      <a:endParaRPr lang="fr-FR" sz="1200" b="0" dirty="0" smtClean="0"/>
                    </a:p>
                    <a:p>
                      <a:pPr algn="ctr"/>
                      <a:r>
                        <a:rPr lang="fr-FR" sz="1200" b="0" baseline="0" dirty="0" smtClean="0"/>
                        <a:t>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/>
                        <a:t>EBE 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en baisse de 40 % vs EBE 2021 /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/>
                        <a:t>EBE </a:t>
                      </a:r>
                      <a:r>
                        <a:rPr lang="fr-FR" sz="1200" b="0" baseline="0" dirty="0" smtClean="0"/>
                        <a:t>sept 2022 en baisse de 40 % vs EBE sept 2021</a:t>
                      </a:r>
                    </a:p>
                    <a:p>
                      <a:pPr algn="ctr"/>
                      <a:r>
                        <a:rPr lang="fr-FR" sz="1200" b="0" baseline="0" dirty="0" smtClean="0"/>
                        <a:t>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/>
                        <a:t>EBE 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2022 en baisse de 40 % vs EBE </a:t>
                      </a:r>
                      <a:r>
                        <a:rPr lang="fr-FR" sz="1200" b="0" baseline="0" dirty="0" err="1" smtClean="0"/>
                        <a:t>oct</a:t>
                      </a:r>
                      <a:r>
                        <a:rPr lang="fr-FR" sz="1200" b="0" baseline="0" dirty="0" smtClean="0"/>
                        <a:t> 2021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3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/>
              <a:t>Rappel du contexte</a:t>
            </a:r>
            <a:endParaRPr lang="fr-FR" sz="2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8424000" cy="2574000"/>
          </a:xfrm>
        </p:spPr>
        <p:txBody>
          <a:bodyPr/>
          <a:lstStyle/>
          <a:p>
            <a:pPr algn="ctr"/>
            <a:r>
              <a:rPr lang="fr-FR" sz="1200" dirty="0" smtClean="0"/>
              <a:t>Face à une crise énergétique persistante, l’aide d’urgence en faveur des entreprises grandes consommatrices d’énergie instituée </a:t>
            </a:r>
            <a:r>
              <a:rPr lang="fr-FR" sz="1200" dirty="0"/>
              <a:t>par le décret n°2022-967 du 1er juillet </a:t>
            </a:r>
            <a:r>
              <a:rPr lang="fr-FR" sz="1200" dirty="0" smtClean="0"/>
              <a:t>2022 est :</a:t>
            </a:r>
          </a:p>
          <a:p>
            <a:pPr algn="ctr"/>
            <a:endParaRPr lang="fr-FR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Prolongée jusqu’à décembre 2023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Renforcée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Simplifiée</a:t>
            </a:r>
            <a:endParaRPr lang="fr-FR" sz="1200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438" y="3832733"/>
            <a:ext cx="1465119" cy="80731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702110"/>
            <a:ext cx="717989" cy="84178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924" y="2571750"/>
            <a:ext cx="912717" cy="8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 smtClean="0"/>
              <a:t>Critères d’accès dans le détail :</a:t>
            </a:r>
          </a:p>
          <a:p>
            <a:pPr algn="ctr"/>
            <a:endParaRPr lang="fr-FR" sz="1200" u="sng" dirty="0"/>
          </a:p>
          <a:p>
            <a:pPr marL="228600" indent="-228600" algn="ctr">
              <a:buFont typeface="+mj-lt"/>
              <a:buAutoNum type="arabicPeriod" startAt="3"/>
            </a:pPr>
            <a:r>
              <a:rPr lang="fr-FR" sz="1200" dirty="0"/>
              <a:t>Dépenses d’énergie </a:t>
            </a:r>
            <a:r>
              <a:rPr lang="fr-FR" sz="1200" b="1" dirty="0"/>
              <a:t>2021</a:t>
            </a:r>
            <a:r>
              <a:rPr lang="fr-FR" sz="1200" dirty="0"/>
              <a:t> &gt; </a:t>
            </a:r>
            <a:r>
              <a:rPr lang="fr-FR" sz="1200" b="1" dirty="0"/>
              <a:t>3 %</a:t>
            </a:r>
            <a:r>
              <a:rPr lang="fr-FR" sz="1200" dirty="0"/>
              <a:t> CA </a:t>
            </a:r>
            <a:r>
              <a:rPr lang="fr-FR" sz="1200" b="1" dirty="0"/>
              <a:t>2021</a:t>
            </a:r>
          </a:p>
          <a:p>
            <a:pPr algn="ctr"/>
            <a:r>
              <a:rPr lang="fr-FR" sz="1200" dirty="0"/>
              <a:t>Ou</a:t>
            </a:r>
          </a:p>
          <a:p>
            <a:pPr algn="ctr"/>
            <a:r>
              <a:rPr lang="fr-FR" sz="1200" dirty="0"/>
              <a:t>	Dépenses d’énergie </a:t>
            </a:r>
            <a:r>
              <a:rPr lang="fr-FR" sz="1200" b="1" dirty="0"/>
              <a:t>S1 2022 </a:t>
            </a:r>
            <a:r>
              <a:rPr lang="fr-FR" sz="1200" dirty="0"/>
              <a:t>&gt; </a:t>
            </a:r>
            <a:r>
              <a:rPr lang="fr-FR" sz="1200" b="1" dirty="0"/>
              <a:t>6 %</a:t>
            </a:r>
            <a:r>
              <a:rPr lang="fr-FR" sz="1200" dirty="0"/>
              <a:t> </a:t>
            </a:r>
            <a:r>
              <a:rPr lang="fr-FR" sz="1200" dirty="0" smtClean="0"/>
              <a:t>CA </a:t>
            </a:r>
            <a:r>
              <a:rPr lang="fr-FR" sz="1200" b="1" dirty="0" smtClean="0"/>
              <a:t>S1 </a:t>
            </a:r>
            <a:r>
              <a:rPr lang="fr-FR" sz="1200" b="1" dirty="0"/>
              <a:t>2022</a:t>
            </a:r>
          </a:p>
          <a:p>
            <a:pPr algn="ctr"/>
            <a:endParaRPr lang="fr-FR" sz="1200" u="sng" dirty="0" smtClean="0"/>
          </a:p>
          <a:p>
            <a:pPr algn="ctr"/>
            <a:r>
              <a:rPr lang="fr-FR" sz="1200" u="sng" dirty="0" smtClean="0"/>
              <a:t>Quoi comparer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Soit les dépenses d’énergie de </a:t>
            </a:r>
            <a:r>
              <a:rPr lang="fr-FR" sz="1200" b="1" dirty="0" smtClean="0"/>
              <a:t>l’année 2021 </a:t>
            </a:r>
            <a:r>
              <a:rPr lang="fr-FR" sz="1200" dirty="0" smtClean="0"/>
              <a:t>à 3 % du CA </a:t>
            </a:r>
            <a:r>
              <a:rPr lang="fr-FR" sz="1200" b="1" dirty="0" smtClean="0"/>
              <a:t>annuel 2021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Soit les dépenses d’énergie de </a:t>
            </a:r>
            <a:r>
              <a:rPr lang="fr-FR" sz="1200" b="1" dirty="0" smtClean="0"/>
              <a:t>janvier-juin 2022 </a:t>
            </a:r>
            <a:r>
              <a:rPr lang="fr-FR" sz="1200" dirty="0" smtClean="0"/>
              <a:t>à 6 % du CA de </a:t>
            </a:r>
            <a:r>
              <a:rPr lang="fr-FR" sz="1200" b="1" dirty="0" smtClean="0"/>
              <a:t>janvier-juin 2022</a:t>
            </a:r>
            <a:endParaRPr lang="fr-FR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Périodes calendaires</a:t>
            </a:r>
            <a:r>
              <a:rPr lang="fr-FR" sz="1200" dirty="0" smtClean="0"/>
              <a:t>, même si votre exercice comptable est décalé</a:t>
            </a: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20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8" y="1836000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435" y="1836000"/>
            <a:ext cx="850033" cy="7014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19672" y="3291830"/>
            <a:ext cx="5994328" cy="1008112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8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 smtClean="0"/>
              <a:t>Critères d’accès dans le détail :</a:t>
            </a:r>
          </a:p>
          <a:p>
            <a:pPr algn="ctr"/>
            <a:endParaRPr lang="fr-FR" sz="1200" u="sng" dirty="0"/>
          </a:p>
          <a:p>
            <a:pPr algn="ctr"/>
            <a:r>
              <a:rPr lang="fr-FR" sz="1200" u="sng" dirty="0" smtClean="0"/>
              <a:t>Uniquement </a:t>
            </a:r>
            <a:r>
              <a:rPr lang="fr-FR" sz="1200" u="sng" dirty="0"/>
              <a:t>pour l’aide de 80 % plafonnée à 150 M€, un critère </a:t>
            </a:r>
            <a:r>
              <a:rPr lang="fr-FR" sz="1200" b="1" u="sng" dirty="0"/>
              <a:t>supplémentaire</a:t>
            </a:r>
            <a:r>
              <a:rPr lang="fr-FR" sz="1200" u="sng" dirty="0"/>
              <a:t> </a:t>
            </a:r>
            <a:r>
              <a:rPr lang="fr-FR" sz="1200" dirty="0"/>
              <a:t>:</a:t>
            </a:r>
          </a:p>
          <a:p>
            <a:pPr marL="228600" indent="-228600" algn="ctr">
              <a:buFont typeface="+mj-lt"/>
              <a:buAutoNum type="arabicPeriod" startAt="4"/>
            </a:pPr>
            <a:r>
              <a:rPr lang="fr-FR" sz="1200" dirty="0"/>
              <a:t>Exerce dans un </a:t>
            </a:r>
            <a:r>
              <a:rPr lang="fr-FR" sz="1200" b="1" dirty="0"/>
              <a:t>secteur </a:t>
            </a:r>
            <a:r>
              <a:rPr lang="fr-FR" sz="1200" b="1" dirty="0" smtClean="0"/>
              <a:t>exposé à </a:t>
            </a:r>
            <a:r>
              <a:rPr lang="fr-FR" sz="1200" b="1" dirty="0"/>
              <a:t>risque de fuite de </a:t>
            </a:r>
            <a:r>
              <a:rPr lang="fr-FR" sz="1200" b="1" dirty="0" smtClean="0"/>
              <a:t>carbone</a:t>
            </a:r>
            <a:endParaRPr lang="fr-FR" sz="1200" u="sng" dirty="0" smtClean="0"/>
          </a:p>
          <a:p>
            <a:pPr algn="ctr"/>
            <a:endParaRPr lang="fr-FR" sz="1200" u="sng" dirty="0" smtClean="0"/>
          </a:p>
          <a:p>
            <a:pPr algn="ctr"/>
            <a:r>
              <a:rPr lang="fr-FR" sz="1200" u="sng" dirty="0" smtClean="0"/>
              <a:t>Comment le vérifier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Liste annexée à l’encadrement temporaire et au décret</a:t>
            </a:r>
            <a:r>
              <a:rPr lang="fr-FR" sz="1200" dirty="0" smtClean="0"/>
              <a:t>, des </a:t>
            </a:r>
            <a:r>
              <a:rPr lang="fr-FR" sz="1200" dirty="0"/>
              <a:t>secteurs </a:t>
            </a:r>
            <a:r>
              <a:rPr lang="fr-FR" sz="1200" dirty="0" smtClean="0"/>
              <a:t>exposés </a:t>
            </a:r>
            <a:r>
              <a:rPr lang="fr-FR" sz="1200" dirty="0"/>
              <a:t>à un risque de fuite de carbone pour la période 2021-2030</a:t>
            </a:r>
            <a:endParaRPr lang="fr-FR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Condition : </a:t>
            </a:r>
            <a:r>
              <a:rPr lang="fr-FR" sz="1200" b="1" dirty="0" smtClean="0"/>
              <a:t>réaliser au moins 50 % de son CA dans un ou plusieurs des secteurs listés (maille SIREN)</a:t>
            </a:r>
            <a:endParaRPr lang="fr-FR" sz="1200" b="1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21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435" y="1836000"/>
            <a:ext cx="850033" cy="70148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998" y="1836000"/>
            <a:ext cx="986712" cy="67774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416" y="3973301"/>
            <a:ext cx="797164" cy="80665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9998" y="3003798"/>
            <a:ext cx="8424000" cy="969503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Formule de calcul de l’aide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b="1" dirty="0"/>
              <a:t>Montant d’aide = </a:t>
            </a:r>
            <a:r>
              <a:rPr lang="fr-FR" sz="1200" b="1" dirty="0" smtClean="0">
                <a:solidFill>
                  <a:srgbClr val="FF0000"/>
                </a:solidFill>
              </a:rPr>
              <a:t>65 </a:t>
            </a:r>
            <a:r>
              <a:rPr lang="fr-FR" sz="1200" b="1" dirty="0">
                <a:solidFill>
                  <a:srgbClr val="FF0000"/>
                </a:solidFill>
              </a:rPr>
              <a:t>%</a:t>
            </a:r>
            <a:r>
              <a:rPr lang="fr-FR" sz="1200" b="1" dirty="0"/>
              <a:t> x Q x (P – </a:t>
            </a:r>
            <a:r>
              <a:rPr lang="fr-FR" sz="1200" b="1" dirty="0">
                <a:solidFill>
                  <a:srgbClr val="FF0000"/>
                </a:solidFill>
              </a:rPr>
              <a:t>1,5 x</a:t>
            </a:r>
            <a:r>
              <a:rPr lang="fr-FR" sz="1200" b="1" dirty="0"/>
              <a:t> </a:t>
            </a:r>
            <a:r>
              <a:rPr lang="fr-FR" sz="1200" b="1" dirty="0" err="1"/>
              <a:t>P_réf</a:t>
            </a:r>
            <a:r>
              <a:rPr lang="fr-FR" sz="1200" b="1" dirty="0" smtClean="0"/>
              <a:t>)</a:t>
            </a:r>
          </a:p>
          <a:p>
            <a:pPr algn="ctr"/>
            <a:r>
              <a:rPr lang="fr-FR" sz="1200" b="1" dirty="0" smtClean="0"/>
              <a:t>Ou, pour les secteurs exposés à un risque de fuite de carbone  : montant </a:t>
            </a:r>
            <a:r>
              <a:rPr lang="fr-FR" sz="1200" b="1" dirty="0"/>
              <a:t>d’aide = </a:t>
            </a:r>
            <a:r>
              <a:rPr lang="fr-FR" sz="1200" b="1" dirty="0" smtClean="0">
                <a:solidFill>
                  <a:srgbClr val="FF0000"/>
                </a:solidFill>
              </a:rPr>
              <a:t>80 </a:t>
            </a:r>
            <a:r>
              <a:rPr lang="fr-FR" sz="1200" b="1" dirty="0">
                <a:solidFill>
                  <a:srgbClr val="FF0000"/>
                </a:solidFill>
              </a:rPr>
              <a:t>%</a:t>
            </a:r>
            <a:r>
              <a:rPr lang="fr-FR" sz="1200" b="1" dirty="0"/>
              <a:t> x Q x (P – </a:t>
            </a:r>
            <a:r>
              <a:rPr lang="fr-FR" sz="1200" b="1" dirty="0">
                <a:solidFill>
                  <a:srgbClr val="FF0000"/>
                </a:solidFill>
              </a:rPr>
              <a:t>1,5 x</a:t>
            </a:r>
            <a:r>
              <a:rPr lang="fr-FR" sz="1200" b="1" dirty="0"/>
              <a:t> </a:t>
            </a:r>
            <a:r>
              <a:rPr lang="fr-FR" sz="1200" b="1" dirty="0" err="1" smtClean="0"/>
              <a:t>P_réf</a:t>
            </a:r>
            <a:r>
              <a:rPr lang="fr-FR" sz="1200" b="1" dirty="0" smtClean="0"/>
              <a:t>)</a:t>
            </a:r>
            <a:endParaRPr lang="fr-FR" sz="1200" b="1" dirty="0"/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Avec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Q = volume consommé </a:t>
            </a:r>
            <a:r>
              <a:rPr lang="fr-FR" sz="1200" b="1" dirty="0"/>
              <a:t>sur le mois </a:t>
            </a:r>
            <a:r>
              <a:rPr lang="fr-FR" sz="1200" dirty="0"/>
              <a:t>(</a:t>
            </a:r>
            <a:r>
              <a:rPr lang="fr-FR" sz="1200" dirty="0" err="1"/>
              <a:t>i.e</a:t>
            </a:r>
            <a:r>
              <a:rPr lang="fr-FR" sz="1200" dirty="0"/>
              <a:t> septembre 2022), en </a:t>
            </a:r>
            <a:r>
              <a:rPr lang="fr-FR" sz="1200" dirty="0" err="1" smtClean="0"/>
              <a:t>MWh</a:t>
            </a:r>
            <a:endParaRPr lang="fr-FR" sz="1200" dirty="0" smtClean="0"/>
          </a:p>
          <a:p>
            <a:pPr algn="ctr"/>
            <a:r>
              <a:rPr lang="fr-FR" sz="1200" dirty="0"/>
              <a:t>Le volume Q est </a:t>
            </a:r>
            <a:r>
              <a:rPr lang="fr-FR" sz="1200" u="sng" dirty="0"/>
              <a:t>plafonné à 70 % du volume consommé le même mois en 2021.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P </a:t>
            </a:r>
            <a:r>
              <a:rPr lang="fr-FR" sz="1200" dirty="0"/>
              <a:t>= le prix payé en </a:t>
            </a:r>
            <a:r>
              <a:rPr lang="fr-FR" sz="1200" b="1" dirty="0"/>
              <a:t>moyenne sur le mois</a:t>
            </a:r>
            <a:r>
              <a:rPr lang="fr-FR" sz="1200" dirty="0"/>
              <a:t>, en €/</a:t>
            </a:r>
            <a:r>
              <a:rPr lang="fr-FR" sz="1200" dirty="0" err="1"/>
              <a:t>MWh</a:t>
            </a:r>
            <a:r>
              <a:rPr lang="fr-FR" sz="1200" dirty="0"/>
              <a:t> (complet HTVA)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err="1"/>
              <a:t>P_réf</a:t>
            </a:r>
            <a:r>
              <a:rPr lang="fr-FR" sz="1200" dirty="0"/>
              <a:t> = le prix </a:t>
            </a:r>
            <a:r>
              <a:rPr lang="fr-FR" sz="1200" b="1" dirty="0"/>
              <a:t>annuel moyen payé en 2021</a:t>
            </a:r>
            <a:r>
              <a:rPr lang="fr-FR" sz="1200" dirty="0"/>
              <a:t>, en €/</a:t>
            </a:r>
            <a:r>
              <a:rPr lang="fr-FR" sz="1200" dirty="0" err="1"/>
              <a:t>MWh</a:t>
            </a:r>
            <a:r>
              <a:rPr lang="fr-FR" sz="1200" dirty="0"/>
              <a:t> (complet HTVA</a:t>
            </a:r>
            <a:r>
              <a:rPr lang="fr-FR" sz="1200" dirty="0" smtClean="0"/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La formule s’applique </a:t>
            </a:r>
            <a:r>
              <a:rPr lang="fr-FR" sz="1200" b="1" dirty="0" smtClean="0"/>
              <a:t>mois </a:t>
            </a:r>
            <a:r>
              <a:rPr lang="fr-FR" sz="1200" b="1" dirty="0"/>
              <a:t>par </a:t>
            </a:r>
            <a:r>
              <a:rPr lang="fr-FR" sz="1200" b="1" dirty="0" smtClean="0"/>
              <a:t>mois </a:t>
            </a:r>
            <a:r>
              <a:rPr lang="fr-FR" sz="1200" dirty="0" smtClean="0"/>
              <a:t>et </a:t>
            </a:r>
            <a:r>
              <a:rPr lang="fr-FR" sz="1200" b="1" dirty="0" smtClean="0"/>
              <a:t>pour </a:t>
            </a:r>
            <a:r>
              <a:rPr lang="fr-FR" sz="1200" b="1" dirty="0"/>
              <a:t>chaque énergie séparément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22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75" y="3363838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462500"/>
            <a:ext cx="717989" cy="8417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91680" y="3003798"/>
            <a:ext cx="5760640" cy="158417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 smtClean="0"/>
              <a:t>Le </a:t>
            </a:r>
            <a:r>
              <a:rPr lang="fr-FR" sz="1200" u="sng" dirty="0"/>
              <a:t>montant est plafonné à </a:t>
            </a:r>
            <a:r>
              <a:rPr lang="fr-FR" sz="1200" u="sng" dirty="0" smtClean="0"/>
              <a:t>:</a:t>
            </a:r>
          </a:p>
          <a:p>
            <a:pPr algn="ctr"/>
            <a:endParaRPr lang="fr-FR" sz="1200" u="sng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50 M€</a:t>
            </a:r>
            <a:r>
              <a:rPr lang="fr-FR" sz="1200" dirty="0" smtClean="0"/>
              <a:t>, ou </a:t>
            </a:r>
            <a:r>
              <a:rPr lang="fr-FR" sz="1200" b="1" dirty="0" smtClean="0"/>
              <a:t>150 M€</a:t>
            </a:r>
            <a:r>
              <a:rPr lang="fr-FR" sz="1200" dirty="0" smtClean="0"/>
              <a:t> </a:t>
            </a:r>
            <a:r>
              <a:rPr lang="fr-FR" sz="1200" u="sng" dirty="0" smtClean="0"/>
              <a:t>pour les secteurs éligibles uniquement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u="sng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Et dans la mesure où l’EBE calculé sur la période de demande d’aide, </a:t>
            </a:r>
            <a:r>
              <a:rPr lang="fr-FR" sz="1200" b="1" dirty="0">
                <a:solidFill>
                  <a:srgbClr val="FF0000"/>
                </a:solidFill>
              </a:rPr>
              <a:t>additionné du montant d’aide</a:t>
            </a:r>
            <a:r>
              <a:rPr lang="fr-FR" sz="1200" b="1" dirty="0"/>
              <a:t>, </a:t>
            </a:r>
            <a:r>
              <a:rPr lang="fr-FR" sz="1200" b="1" u="sng" dirty="0">
                <a:solidFill>
                  <a:srgbClr val="FF0000"/>
                </a:solidFill>
              </a:rPr>
              <a:t>ne dépasse pas 70% de </a:t>
            </a:r>
            <a:r>
              <a:rPr lang="fr-FR" sz="1200" b="1" u="sng" dirty="0" smtClean="0">
                <a:solidFill>
                  <a:srgbClr val="FF0000"/>
                </a:solidFill>
              </a:rPr>
              <a:t>l’EBE de référence 2021</a:t>
            </a:r>
            <a:r>
              <a:rPr lang="fr-FR" sz="1200" b="1" dirty="0" smtClean="0"/>
              <a:t>, </a:t>
            </a:r>
            <a:r>
              <a:rPr lang="fr-FR" sz="1200" b="1" dirty="0"/>
              <a:t>ou </a:t>
            </a:r>
            <a:r>
              <a:rPr lang="fr-FR" sz="1200" b="1" dirty="0" smtClean="0"/>
              <a:t>ne </a:t>
            </a:r>
            <a:r>
              <a:rPr lang="fr-FR" sz="1200" b="1" dirty="0"/>
              <a:t>dépasse pas </a:t>
            </a:r>
            <a:r>
              <a:rPr lang="fr-FR" sz="1200" b="1" u="sng" dirty="0"/>
              <a:t>zéro s’il était négatif</a:t>
            </a:r>
            <a:r>
              <a:rPr lang="fr-FR" sz="1200" b="1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Au niveau du </a:t>
            </a:r>
            <a:r>
              <a:rPr lang="fr-FR" sz="1200" b="1" dirty="0"/>
              <a:t>groupe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Sur </a:t>
            </a:r>
            <a:r>
              <a:rPr lang="fr-FR" sz="1200" b="1" dirty="0"/>
              <a:t>mars 2022 – décembre 2023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En comptant les aides déjà perçues sur ce guichet depuis </a:t>
            </a:r>
            <a:r>
              <a:rPr lang="fr-FR" sz="1200" dirty="0" smtClean="0"/>
              <a:t>juillet</a:t>
            </a: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8" y="3580137"/>
            <a:ext cx="986712" cy="677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641129"/>
            <a:ext cx="717989" cy="8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9" y="1298922"/>
            <a:ext cx="8424000" cy="3484577"/>
          </a:xfrm>
        </p:spPr>
        <p:txBody>
          <a:bodyPr/>
          <a:lstStyle/>
          <a:p>
            <a:pPr algn="ctr"/>
            <a:r>
              <a:rPr lang="fr-FR" sz="1100" u="sng" dirty="0" smtClean="0"/>
              <a:t>Quelle aide attendre concrètement (</a:t>
            </a:r>
            <a:r>
              <a:rPr lang="fr-FR" sz="1100" b="1" u="sng" dirty="0" smtClean="0"/>
              <a:t>aide plafonnée à 50 M€</a:t>
            </a:r>
            <a:r>
              <a:rPr lang="fr-FR" sz="1100" u="sng" dirty="0" smtClean="0"/>
              <a:t>):</a:t>
            </a:r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u="sng" dirty="0"/>
              <a:t>Si en septembre 2022,</a:t>
            </a:r>
            <a:r>
              <a:rPr lang="fr-FR" sz="1100" dirty="0"/>
              <a:t> </a:t>
            </a:r>
            <a:r>
              <a:rPr lang="fr-FR" sz="1100" b="1" dirty="0"/>
              <a:t>mon prix de l'énergie a été multiplié par </a:t>
            </a:r>
            <a:r>
              <a:rPr lang="fr-FR" sz="1100" b="1" dirty="0">
                <a:solidFill>
                  <a:srgbClr val="FF0000"/>
                </a:solidFill>
              </a:rPr>
              <a:t>5</a:t>
            </a:r>
            <a:r>
              <a:rPr lang="fr-FR" sz="1100" b="1" dirty="0"/>
              <a:t> par rapport à la moyenne de l’année 2021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FF0000"/>
                </a:solidFill>
              </a:rPr>
              <a:t>l'aide réduira ma facture de 32%*. </a:t>
            </a:r>
            <a:r>
              <a:rPr lang="fr-FR" sz="1100" dirty="0"/>
              <a:t>Par exemple, si je paie un prix de 250 €/</a:t>
            </a:r>
            <a:r>
              <a:rPr lang="fr-FR" sz="1100" dirty="0" err="1"/>
              <a:t>MWh</a:t>
            </a:r>
            <a:r>
              <a:rPr lang="fr-FR" sz="1100" dirty="0"/>
              <a:t> avant aide, alors l'aide ramènera mon prix à 170 €/</a:t>
            </a:r>
            <a:r>
              <a:rPr lang="fr-FR" sz="1100" dirty="0" err="1"/>
              <a:t>MWh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FF0000"/>
                </a:solidFill>
              </a:rPr>
              <a:t>soit une aide de 80 € par </a:t>
            </a:r>
            <a:r>
              <a:rPr lang="fr-FR" sz="1100" dirty="0" err="1">
                <a:solidFill>
                  <a:srgbClr val="FF0000"/>
                </a:solidFill>
              </a:rPr>
              <a:t>MWh</a:t>
            </a:r>
            <a:r>
              <a:rPr lang="fr-FR" sz="1100" dirty="0"/>
              <a:t>*.</a:t>
            </a:r>
          </a:p>
          <a:p>
            <a:r>
              <a:rPr lang="fr-FR" sz="1100" i="1" dirty="0"/>
              <a:t>*Tant que ma facture avant aide ne dépasse pas 156 985 871 €. Au-delà, je toucherai le maximum de 50 M€ d'aides.</a:t>
            </a:r>
          </a:p>
          <a:p>
            <a:r>
              <a:rPr lang="fr-FR" sz="1100" b="1" i="1" dirty="0"/>
              <a:t>Attention : le montant d’aide est plafonné de sorte que mon EBE de septembre 2022, additionné du montant d’aide, ne dépasse pas 70% de mon EBE de septembre 2021, ou bien ne dépasse pas zéro s’il était négatif. Le montant d’aide réel dépend donc du montant de mon EBE.</a:t>
            </a:r>
          </a:p>
          <a:p>
            <a:pPr algn="ctr"/>
            <a:endParaRPr lang="fr-FR" u="sng" dirty="0"/>
          </a:p>
          <a:p>
            <a:pPr algn="ctr"/>
            <a:endParaRPr lang="fr-FR" u="sng" dirty="0" smtClean="0"/>
          </a:p>
          <a:p>
            <a:pPr algn="ctr"/>
            <a:endParaRPr lang="fr-FR" u="sng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24</a:t>
            </a:fld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16817"/>
              </p:ext>
            </p:extLst>
          </p:nvPr>
        </p:nvGraphicFramePr>
        <p:xfrm>
          <a:off x="1523999" y="1491630"/>
          <a:ext cx="6095999" cy="17728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334"/>
                <a:gridCol w="815933"/>
                <a:gridCol w="815933"/>
                <a:gridCol w="815933"/>
                <a:gridCol w="815933"/>
                <a:gridCol w="81593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fr-FR" sz="105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Multiplication du prix en septembre 2022</a:t>
                      </a:r>
                      <a:r>
                        <a:rPr lang="fr-FR" sz="105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050" u="none" strike="noStrike" dirty="0" smtClean="0">
                          <a:effectLst/>
                        </a:rPr>
                        <a:t>par rapport à la</a:t>
                      </a:r>
                      <a:r>
                        <a:rPr lang="fr-FR" sz="1050" u="none" strike="noStrike" baseline="0" dirty="0" smtClean="0">
                          <a:effectLst/>
                        </a:rPr>
                        <a:t> moyenne de l’</a:t>
                      </a:r>
                      <a:r>
                        <a:rPr lang="fr-FR" sz="1050" u="none" strike="noStrike" dirty="0" smtClean="0">
                          <a:effectLst/>
                        </a:rPr>
                        <a:t>année 2021</a:t>
                      </a:r>
                    </a:p>
                    <a:p>
                      <a:pPr algn="ctr" fontAlgn="ctr"/>
                      <a:endParaRPr lang="fr-FR" sz="1050" b="0" u="none" strike="noStrike" dirty="0" smtClean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x1.75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x2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x3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x10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050" u="none" strike="noStrike" kern="1200" dirty="0" smtClean="0">
                        <a:effectLst/>
                      </a:endParaRPr>
                    </a:p>
                    <a:p>
                      <a:pPr algn="ctr" fontAlgn="b"/>
                      <a:r>
                        <a:rPr lang="fr-FR" sz="1050" u="none" strike="noStrike" kern="1200" dirty="0" smtClean="0">
                          <a:effectLst/>
                        </a:rPr>
                        <a:t>Baisse de ma facture</a:t>
                      </a:r>
                      <a:r>
                        <a:rPr lang="fr-FR" sz="1050" u="none" strike="noStrike" kern="1200" baseline="0" dirty="0" smtClean="0">
                          <a:effectLst/>
                        </a:rPr>
                        <a:t> de </a:t>
                      </a:r>
                      <a:r>
                        <a:rPr lang="fr-FR" sz="1050" u="none" strike="noStrike" kern="1200" dirty="0" smtClean="0">
                          <a:effectLst/>
                        </a:rPr>
                        <a:t>septembre 2022 grâce à l’aide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(on suppose une consommation constante par rapport à 2021)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i="0" u="none" strike="noStrike" kern="1200" dirty="0" smtClean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u="none" strike="noStrike" dirty="0" smtClean="0">
                          <a:effectLst/>
                        </a:rPr>
                        <a:t>7%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u="none" strike="noStrike" dirty="0" smtClean="0">
                          <a:effectLst/>
                        </a:rPr>
                        <a:t>11%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u="none" strike="noStrike" dirty="0" smtClean="0">
                          <a:effectLst/>
                        </a:rPr>
                        <a:t>23%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u="none" strike="noStrike" dirty="0" smtClean="0">
                          <a:effectLst/>
                        </a:rPr>
                        <a:t>32%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u="none" strike="noStrike" dirty="0" smtClean="0">
                          <a:effectLst/>
                        </a:rPr>
                        <a:t>39%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Nouvelles aides plafonnées à 50 M€ ou 150 M€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9" y="1298922"/>
            <a:ext cx="8424000" cy="3484577"/>
          </a:xfrm>
        </p:spPr>
        <p:txBody>
          <a:bodyPr/>
          <a:lstStyle/>
          <a:p>
            <a:pPr algn="ctr"/>
            <a:r>
              <a:rPr lang="fr-FR" sz="1100" u="sng" dirty="0" smtClean="0"/>
              <a:t>Quelle aide attendre concrètement (</a:t>
            </a:r>
            <a:r>
              <a:rPr lang="fr-FR" sz="1100" b="1" u="sng" dirty="0" smtClean="0"/>
              <a:t>aide plafonnée à 150 M€</a:t>
            </a:r>
            <a:r>
              <a:rPr lang="fr-FR" sz="1100" u="sng" dirty="0" smtClean="0"/>
              <a:t>):</a:t>
            </a:r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algn="ctr"/>
            <a:endParaRPr lang="fr-FR" sz="1100" u="sng" dirty="0"/>
          </a:p>
          <a:p>
            <a:pPr algn="ctr"/>
            <a:endParaRPr lang="fr-FR" sz="1100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u="sng" dirty="0" smtClean="0"/>
              <a:t>Si </a:t>
            </a:r>
            <a:r>
              <a:rPr lang="fr-FR" sz="1100" u="sng" dirty="0"/>
              <a:t>en septembre 2022,</a:t>
            </a:r>
            <a:r>
              <a:rPr lang="fr-FR" sz="1100" dirty="0"/>
              <a:t> </a:t>
            </a:r>
            <a:r>
              <a:rPr lang="fr-FR" sz="1100" b="1" dirty="0"/>
              <a:t>mon prix de l'énergie a été multiplié par </a:t>
            </a:r>
            <a:r>
              <a:rPr lang="fr-FR" sz="1100" b="1" dirty="0">
                <a:solidFill>
                  <a:srgbClr val="FF0000"/>
                </a:solidFill>
              </a:rPr>
              <a:t>5</a:t>
            </a:r>
            <a:r>
              <a:rPr lang="fr-FR" sz="1100" b="1" dirty="0"/>
              <a:t> par rapport à la moyenne de l’année 2021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FF0000"/>
                </a:solidFill>
              </a:rPr>
              <a:t>l'aide réduira ma facture de 39%*. </a:t>
            </a:r>
            <a:r>
              <a:rPr lang="fr-FR" sz="1100" dirty="0"/>
              <a:t>Par exemple, si je paie un prix de 150 €/</a:t>
            </a:r>
            <a:r>
              <a:rPr lang="fr-FR" sz="1100" dirty="0" err="1"/>
              <a:t>MWh</a:t>
            </a:r>
            <a:r>
              <a:rPr lang="fr-FR" sz="1100" dirty="0"/>
              <a:t> avant aide, alors l'aide ramènera mon prix à 91 €/</a:t>
            </a:r>
            <a:r>
              <a:rPr lang="fr-FR" sz="1100" dirty="0" err="1"/>
              <a:t>MWh</a:t>
            </a:r>
            <a:r>
              <a:rPr lang="fr-FR" sz="1100" dirty="0"/>
              <a:t>, </a:t>
            </a:r>
            <a:r>
              <a:rPr lang="fr-FR" sz="1100" dirty="0">
                <a:solidFill>
                  <a:srgbClr val="FF0000"/>
                </a:solidFill>
              </a:rPr>
              <a:t>soit une aide de 59 € par </a:t>
            </a:r>
            <a:r>
              <a:rPr lang="fr-FR" sz="1100" dirty="0" err="1">
                <a:solidFill>
                  <a:srgbClr val="FF0000"/>
                </a:solidFill>
              </a:rPr>
              <a:t>MWh</a:t>
            </a:r>
            <a:r>
              <a:rPr lang="fr-FR" sz="1100" dirty="0"/>
              <a:t>*.</a:t>
            </a:r>
          </a:p>
          <a:p>
            <a:r>
              <a:rPr lang="fr-FR" sz="1100" i="1" dirty="0"/>
              <a:t>*Tant que ma facture avant aide ne dépasse pas 382 653 061 €. Au-delà, je toucherai le maximum de 150 M€ d'aides.</a:t>
            </a:r>
          </a:p>
          <a:p>
            <a:r>
              <a:rPr lang="fr-FR" sz="1100" b="1" i="1" dirty="0"/>
              <a:t>Attention : le montant d’aide est plafonné de sorte que mon EBE de septembre 2022, additionné du montant d’aide, ne dépasse pas 70% de mon EBE de septembre 2021, ou bien ne dépasse pas zéro s’il était négatif. Le montant d’aide réel dépend donc du montant de mon EBE.</a:t>
            </a:r>
          </a:p>
          <a:p>
            <a:pPr algn="ctr"/>
            <a:endParaRPr lang="fr-FR" u="sng" dirty="0"/>
          </a:p>
          <a:p>
            <a:pPr algn="ctr"/>
            <a:endParaRPr lang="fr-FR" u="sng" dirty="0" smtClean="0"/>
          </a:p>
          <a:p>
            <a:pPr algn="ctr"/>
            <a:endParaRPr lang="fr-FR" u="sng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25</a:t>
            </a:fld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52315"/>
              </p:ext>
            </p:extLst>
          </p:nvPr>
        </p:nvGraphicFramePr>
        <p:xfrm>
          <a:off x="1523999" y="1491630"/>
          <a:ext cx="6095999" cy="17728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334"/>
                <a:gridCol w="815933"/>
                <a:gridCol w="815933"/>
                <a:gridCol w="815933"/>
                <a:gridCol w="815933"/>
                <a:gridCol w="81593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fr-FR" sz="105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Multiplication du prix en septembre 2022</a:t>
                      </a:r>
                      <a:r>
                        <a:rPr lang="fr-FR" sz="105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050" u="none" strike="noStrike" dirty="0" smtClean="0">
                          <a:effectLst/>
                        </a:rPr>
                        <a:t>par rapport à la</a:t>
                      </a:r>
                      <a:r>
                        <a:rPr lang="fr-FR" sz="1050" u="none" strike="noStrike" baseline="0" dirty="0" smtClean="0">
                          <a:effectLst/>
                        </a:rPr>
                        <a:t> moyenne de l’</a:t>
                      </a:r>
                      <a:r>
                        <a:rPr lang="fr-FR" sz="1050" u="none" strike="noStrike" dirty="0" smtClean="0">
                          <a:effectLst/>
                        </a:rPr>
                        <a:t>année 2021</a:t>
                      </a:r>
                    </a:p>
                    <a:p>
                      <a:pPr algn="ctr" fontAlgn="ctr"/>
                      <a:endParaRPr lang="fr-FR" sz="1050" b="0" u="none" strike="noStrike" dirty="0" smtClean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x1.75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x2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x3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 smtClean="0">
                          <a:effectLst/>
                        </a:rPr>
                        <a:t>x10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fr-FR" sz="1050" u="none" strike="noStrike" kern="1200" dirty="0" smtClean="0">
                        <a:effectLst/>
                      </a:endParaRPr>
                    </a:p>
                    <a:p>
                      <a:pPr algn="ctr" fontAlgn="b"/>
                      <a:r>
                        <a:rPr lang="fr-FR" sz="1050" u="none" strike="noStrike" kern="1200" dirty="0" smtClean="0">
                          <a:effectLst/>
                        </a:rPr>
                        <a:t>Baisse de ma facture</a:t>
                      </a:r>
                      <a:r>
                        <a:rPr lang="fr-FR" sz="1050" u="none" strike="noStrike" kern="1200" baseline="0" dirty="0" smtClean="0">
                          <a:effectLst/>
                        </a:rPr>
                        <a:t> de </a:t>
                      </a:r>
                      <a:r>
                        <a:rPr lang="fr-FR" sz="1050" u="none" strike="noStrike" kern="1200" dirty="0" smtClean="0">
                          <a:effectLst/>
                        </a:rPr>
                        <a:t>septembre 2022 grâce à l’aide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(on suppose une consommation constante par rapport à 2021)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i="0" u="none" strike="noStrike" kern="1200" dirty="0" smtClean="0">
                        <a:effectLst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8%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14%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28%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39%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dirty="0" smtClean="0">
                          <a:effectLst/>
                        </a:rPr>
                        <a:t>48%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36" marR="6336" marT="633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1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Récapitulatif des nouvelles aides accessibles sur </a:t>
            </a:r>
            <a:r>
              <a:rPr lang="fr-FR" sz="2200" dirty="0" err="1" smtClean="0">
                <a:solidFill>
                  <a:schemeClr val="tx2"/>
                </a:solidFill>
              </a:rPr>
              <a:t>impots.gouv</a:t>
            </a:r>
            <a:endParaRPr lang="fr-FR" sz="2200" dirty="0">
              <a:solidFill>
                <a:schemeClr val="tx2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46217717"/>
              </p:ext>
            </p:extLst>
          </p:nvPr>
        </p:nvGraphicFramePr>
        <p:xfrm>
          <a:off x="359999" y="1286286"/>
          <a:ext cx="8388465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705"/>
                <a:gridCol w="2808312"/>
                <a:gridCol w="2203767"/>
                <a:gridCol w="18286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De septembre</a:t>
                      </a:r>
                      <a:r>
                        <a:rPr lang="fr-FR" sz="1200" baseline="0" dirty="0" smtClean="0"/>
                        <a:t> 2022 à décembre 2023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Critères d’accès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 d’aide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Plafond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Aide</a:t>
                      </a:r>
                      <a:r>
                        <a:rPr lang="fr-FR" sz="1200" b="1" baseline="0" dirty="0" smtClean="0"/>
                        <a:t> générique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Guichet ouvert le 19 novembre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Dépenses d’énergie sur la période</a:t>
                      </a:r>
                      <a:r>
                        <a:rPr lang="fr-FR" sz="1200" baseline="0" dirty="0" smtClean="0"/>
                        <a:t> de demande </a:t>
                      </a:r>
                      <a:r>
                        <a:rPr lang="fr-FR" sz="1200" dirty="0" smtClean="0"/>
                        <a:t>&gt; 3 % CA 2021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50 %</a:t>
                      </a:r>
                      <a:r>
                        <a:rPr lang="fr-FR" sz="1200" dirty="0" smtClean="0"/>
                        <a:t> x Q x (P – 1,5 x </a:t>
                      </a:r>
                      <a:r>
                        <a:rPr lang="fr-FR" sz="1200" dirty="0" err="1" smtClean="0"/>
                        <a:t>P_réf</a:t>
                      </a:r>
                      <a:r>
                        <a:rPr lang="fr-FR" sz="1200" dirty="0" smtClean="0"/>
                        <a:t>)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4 M€</a:t>
                      </a:r>
                      <a:endParaRPr lang="fr-FR" sz="1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Aide renforcée</a:t>
                      </a:r>
                    </a:p>
                    <a:p>
                      <a:pPr algn="ctr"/>
                      <a:r>
                        <a:rPr lang="fr-FR" sz="1200" dirty="0" smtClean="0"/>
                        <a:t>Guichet</a:t>
                      </a:r>
                      <a:r>
                        <a:rPr lang="fr-FR" sz="1200" baseline="0" dirty="0" smtClean="0"/>
                        <a:t> ouvert à</a:t>
                      </a:r>
                      <a:r>
                        <a:rPr lang="fr-FR" sz="1200" dirty="0" smtClean="0"/>
                        <a:t> partir de mi décembre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EBE négatif ou</a:t>
                      </a:r>
                      <a:r>
                        <a:rPr lang="fr-FR" sz="1200" baseline="0" dirty="0" smtClean="0"/>
                        <a:t> en baisse de 40 %</a:t>
                      </a:r>
                      <a:endParaRPr lang="fr-FR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Dépenses d’énergie 2021 &gt; 3 % CA 2021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Dépenses d’énergie S1 2022 &gt; 6 % CA S1 2022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65 %</a:t>
                      </a:r>
                      <a:r>
                        <a:rPr lang="fr-FR" sz="1200" dirty="0" smtClean="0"/>
                        <a:t> x Q x (P – 1,5 x </a:t>
                      </a:r>
                      <a:r>
                        <a:rPr lang="fr-FR" sz="1200" dirty="0" err="1" smtClean="0"/>
                        <a:t>P_réf</a:t>
                      </a:r>
                      <a:r>
                        <a:rPr lang="fr-FR" sz="1200" dirty="0" smtClean="0"/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Ou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  <a:p>
                      <a:pPr algn="ctr"/>
                      <a:r>
                        <a:rPr lang="fr-FR" sz="1200" b="1" dirty="0" smtClean="0"/>
                        <a:t>80 %</a:t>
                      </a:r>
                      <a:r>
                        <a:rPr lang="fr-FR" sz="1200" dirty="0" smtClean="0"/>
                        <a:t> x Q x (P – 1,5 x </a:t>
                      </a:r>
                      <a:r>
                        <a:rPr lang="fr-FR" sz="1200" dirty="0" err="1" smtClean="0"/>
                        <a:t>P_réf</a:t>
                      </a:r>
                      <a:r>
                        <a:rPr lang="fr-FR" sz="1200" dirty="0" smtClean="0"/>
                        <a:t>)</a:t>
                      </a:r>
                    </a:p>
                    <a:p>
                      <a:pPr algn="ctr"/>
                      <a:r>
                        <a:rPr lang="fr-FR" sz="1200" b="1" dirty="0" smtClean="0"/>
                        <a:t>si exerce dans secteur listé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EBE</a:t>
                      </a:r>
                      <a:r>
                        <a:rPr lang="fr-FR" sz="1200" b="1" baseline="0" dirty="0" smtClean="0"/>
                        <a:t> ramené au plus à 70 % de l’EBE 2021 ou à zéro s’il est négatif</a:t>
                      </a:r>
                      <a:endParaRPr lang="fr-FR" sz="1200" b="1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Et</a:t>
                      </a:r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r>
                        <a:rPr lang="fr-FR" sz="1200" b="1" dirty="0" smtClean="0"/>
                        <a:t>50 M€ </a:t>
                      </a:r>
                    </a:p>
                    <a:p>
                      <a:pPr algn="ctr"/>
                      <a:r>
                        <a:rPr lang="fr-FR" sz="1200" dirty="0" smtClean="0"/>
                        <a:t>ou </a:t>
                      </a:r>
                      <a:r>
                        <a:rPr lang="fr-FR" sz="1200" b="1" dirty="0" smtClean="0"/>
                        <a:t>150 M€ si secteur</a:t>
                      </a:r>
                      <a:r>
                        <a:rPr lang="fr-FR" sz="1200" b="1" baseline="0" dirty="0" smtClean="0"/>
                        <a:t> listé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6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0000" y="915566"/>
            <a:ext cx="8424000" cy="720000"/>
          </a:xfrm>
        </p:spPr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Exemples d’entreprises bénéficiant de l’aide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27</a:t>
            </a:fld>
            <a:endParaRPr lang="fr-FR" dirty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728916482"/>
              </p:ext>
            </p:extLst>
          </p:nvPr>
        </p:nvGraphicFramePr>
        <p:xfrm>
          <a:off x="360000" y="2043304"/>
          <a:ext cx="2376285" cy="216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44793806"/>
              </p:ext>
            </p:extLst>
          </p:nvPr>
        </p:nvGraphicFramePr>
        <p:xfrm>
          <a:off x="6012160" y="2043305"/>
          <a:ext cx="2376243" cy="216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671900" y="420469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L’aide couvre 31 % de l’augmentation de la facture</a:t>
            </a:r>
            <a:endParaRPr lang="fr-FR" sz="700" dirty="0"/>
          </a:p>
        </p:txBody>
      </p:sp>
      <p:sp>
        <p:nvSpPr>
          <p:cNvPr id="11" name="ZoneTexte 10"/>
          <p:cNvSpPr txBox="1"/>
          <p:nvPr/>
        </p:nvSpPr>
        <p:spPr>
          <a:xfrm>
            <a:off x="927578" y="420469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L’aide couvre 37 % de l’augmentation de la facture</a:t>
            </a:r>
            <a:endParaRPr lang="fr-FR" sz="7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1230" y="420919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L’aide couvre 42 % de l’augmentation de la facture</a:t>
            </a:r>
            <a:endParaRPr lang="fr-FR" sz="700" dirty="0"/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2098427445"/>
              </p:ext>
            </p:extLst>
          </p:nvPr>
        </p:nvGraphicFramePr>
        <p:xfrm>
          <a:off x="3131841" y="2043304"/>
          <a:ext cx="2376264" cy="216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932634" y="1646984"/>
            <a:ext cx="1800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Producteur de tomates</a:t>
            </a:r>
            <a:endParaRPr lang="fr-FR" sz="7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671900" y="1646984"/>
            <a:ext cx="1800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PME</a:t>
            </a:r>
            <a:endParaRPr lang="fr-FR" sz="7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1230" y="1637776"/>
            <a:ext cx="1800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 smtClean="0"/>
              <a:t>ETI </a:t>
            </a:r>
            <a:r>
              <a:rPr lang="fr-FR" sz="700" dirty="0" err="1" smtClean="0"/>
              <a:t>énergo</a:t>
            </a:r>
            <a:r>
              <a:rPr lang="fr-FR" sz="700" dirty="0" smtClean="0"/>
              <a:t>-intensive</a:t>
            </a:r>
            <a:endParaRPr lang="fr-FR" sz="700" dirty="0"/>
          </a:p>
        </p:txBody>
      </p:sp>
      <p:pic>
        <p:nvPicPr>
          <p:cNvPr id="17" name="Image 16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950" y="1590025"/>
            <a:ext cx="289624" cy="287719"/>
          </a:xfrm>
          <a:prstGeom prst="rect">
            <a:avLst/>
          </a:prstGeom>
        </p:spPr>
      </p:pic>
      <p:pic>
        <p:nvPicPr>
          <p:cNvPr id="18" name="Image 17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90025"/>
            <a:ext cx="289624" cy="287719"/>
          </a:xfrm>
          <a:prstGeom prst="rect">
            <a:avLst/>
          </a:prstGeom>
        </p:spPr>
      </p:pic>
      <p:pic>
        <p:nvPicPr>
          <p:cNvPr id="19" name="Image 18"/>
          <p:cNvPicPr/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42" y="1590025"/>
            <a:ext cx="289624" cy="28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Amortisseur électricité en 2023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9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u="sng" dirty="0" smtClean="0"/>
          </a:p>
          <a:p>
            <a:pPr algn="ctr"/>
            <a:r>
              <a:rPr lang="fr-FR" sz="1200" u="sng" dirty="0" smtClean="0"/>
              <a:t>Entreprises couvertes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PME</a:t>
            </a:r>
            <a:r>
              <a:rPr lang="fr-FR" sz="1200" dirty="0" smtClean="0"/>
              <a:t> (moins de 250 salariés et moins de 50 M€ de CA ou 43 M€ de </a:t>
            </a:r>
            <a:r>
              <a:rPr lang="fr-FR" sz="1200" dirty="0"/>
              <a:t>b</a:t>
            </a:r>
            <a:r>
              <a:rPr lang="fr-FR" sz="1200" dirty="0" smtClean="0"/>
              <a:t>ilan)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TPE ne bénéficiant pas du bouclier tarifaire </a:t>
            </a:r>
            <a:r>
              <a:rPr lang="fr-FR" sz="1200" dirty="0" smtClean="0"/>
              <a:t>(puissance électrique &gt; 36 </a:t>
            </a:r>
            <a:r>
              <a:rPr lang="fr-FR" sz="1200" dirty="0" err="1" smtClean="0"/>
              <a:t>kVA</a:t>
            </a:r>
            <a:r>
              <a:rPr lang="fr-FR" sz="1200" dirty="0" smtClean="0"/>
              <a:t>)</a:t>
            </a:r>
          </a:p>
          <a:p>
            <a:pPr algn="ctr"/>
            <a:endParaRPr lang="fr-FR" sz="1200" u="sng" dirty="0" smtClean="0"/>
          </a:p>
          <a:p>
            <a:pPr algn="ctr"/>
            <a:r>
              <a:rPr lang="fr-FR" sz="1200" u="sng" dirty="0" smtClean="0"/>
              <a:t>Calendrier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Entrée en vigueur à compter du </a:t>
            </a:r>
            <a:r>
              <a:rPr lang="fr-FR" sz="1200" b="1" dirty="0" smtClean="0"/>
              <a:t>1</a:t>
            </a:r>
            <a:r>
              <a:rPr lang="fr-FR" sz="1200" b="1" baseline="30000" dirty="0" smtClean="0"/>
              <a:t>er</a:t>
            </a:r>
            <a:r>
              <a:rPr lang="fr-FR" sz="1200" b="1" dirty="0" smtClean="0"/>
              <a:t> janvier 2023</a:t>
            </a:r>
            <a:endParaRPr lang="fr-FR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15" y="2082964"/>
            <a:ext cx="843750" cy="10125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412532"/>
            <a:ext cx="912717" cy="8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Amortisseur électricité en 2023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8"/>
            <a:ext cx="8424000" cy="3136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u="sng" dirty="0" smtClean="0"/>
          </a:p>
          <a:p>
            <a:pPr algn="ctr"/>
            <a:r>
              <a:rPr lang="fr-FR" sz="1200" u="sng" dirty="0" smtClean="0"/>
              <a:t>Montant de l’aide 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L’Etat compense </a:t>
            </a:r>
            <a:r>
              <a:rPr lang="fr-FR" sz="1200" b="1" dirty="0"/>
              <a:t>l’écart entre le prix de </a:t>
            </a:r>
            <a:r>
              <a:rPr lang="fr-FR" sz="1200" b="1" dirty="0" smtClean="0"/>
              <a:t>l’électricité hors acheminement et hors taxes, et </a:t>
            </a:r>
            <a:r>
              <a:rPr lang="fr-FR" sz="1200" b="1" dirty="0"/>
              <a:t>180 €/</a:t>
            </a:r>
            <a:r>
              <a:rPr lang="fr-FR" sz="1200" b="1" dirty="0" err="1" smtClean="0"/>
              <a:t>MWh</a:t>
            </a:r>
            <a:endParaRPr lang="fr-FR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Sur 50 % des volumes</a:t>
            </a:r>
            <a:r>
              <a:rPr lang="fr-FR" sz="1200" dirty="0"/>
              <a:t> d’électricité </a:t>
            </a:r>
            <a:r>
              <a:rPr lang="fr-FR" sz="1200" dirty="0" smtClean="0"/>
              <a:t>consommés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Dans la limite d’une aide de 160 €/</a:t>
            </a:r>
            <a:r>
              <a:rPr lang="fr-FR" sz="1200" dirty="0" err="1" smtClean="0"/>
              <a:t>MWh</a:t>
            </a:r>
            <a:r>
              <a:rPr lang="fr-FR" sz="1200" dirty="0" smtClean="0"/>
              <a:t> maximum sur l’ensemble de la consommation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/>
          </a:p>
          <a:p>
            <a:pPr algn="ctr"/>
            <a:r>
              <a:rPr lang="fr-FR" sz="1200" b="1" dirty="0" smtClean="0"/>
              <a:t>Montant d’aide = 50 % x Q x (P – 180 €/</a:t>
            </a:r>
            <a:r>
              <a:rPr lang="fr-FR" sz="1200" b="1" dirty="0" err="1" smtClean="0"/>
              <a:t>MWh</a:t>
            </a:r>
            <a:r>
              <a:rPr lang="fr-FR" sz="1200" b="1" dirty="0" smtClean="0"/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Q : volume d’électricité consommée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P : prix de l’électricité payé, hors acheminement et hors taxes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Au-delà d’un prix P de 500 €/</a:t>
            </a:r>
            <a:r>
              <a:rPr lang="fr-FR" sz="1200" dirty="0" err="1" smtClean="0"/>
              <a:t>MWh</a:t>
            </a:r>
            <a:r>
              <a:rPr lang="fr-FR" sz="1200" dirty="0" smtClean="0"/>
              <a:t>, l’aide atteint son maximum de 160 € d’aide par </a:t>
            </a:r>
            <a:r>
              <a:rPr lang="fr-FR" sz="1200" dirty="0" err="1" smtClean="0"/>
              <a:t>MWh</a:t>
            </a:r>
            <a:endParaRPr lang="fr-FR" sz="11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96" y="3030132"/>
            <a:ext cx="843750" cy="10125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3200852"/>
            <a:ext cx="717989" cy="8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/>
              <a:t>Rappel du contexte</a:t>
            </a:r>
            <a:endParaRPr lang="fr-FR" sz="2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913162892"/>
              </p:ext>
            </p:extLst>
          </p:nvPr>
        </p:nvGraphicFramePr>
        <p:xfrm>
          <a:off x="1524000" y="72117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000" y="801114"/>
            <a:ext cx="912717" cy="81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Amortisseur électricité en 2023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8"/>
            <a:ext cx="8424000" cy="3136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100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57007"/>
              </p:ext>
            </p:extLst>
          </p:nvPr>
        </p:nvGraphicFramePr>
        <p:xfrm>
          <a:off x="45392" y="1400188"/>
          <a:ext cx="4454600" cy="2179674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366368"/>
                <a:gridCol w="1044116"/>
                <a:gridCol w="1044116"/>
              </a:tblGrid>
              <a:tr h="10154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 smtClean="0">
                          <a:effectLst/>
                        </a:rPr>
                        <a:t>Exemple de facture d’électricité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2022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2023</a:t>
                      </a:r>
                      <a:br>
                        <a:rPr lang="fr-FR" sz="1100" b="1" u="none" strike="noStrike" dirty="0">
                          <a:effectLst/>
                        </a:rPr>
                      </a:br>
                      <a:r>
                        <a:rPr lang="fr-FR" sz="1100" b="1" u="none" strike="noStrike" dirty="0">
                          <a:effectLst/>
                        </a:rPr>
                        <a:t>avant amortisseur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269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Prix contractualisé (moyenne annuelle) €/kWh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0.06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0.30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8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Facture totale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 smtClean="0">
                          <a:effectLst/>
                        </a:rPr>
                        <a:t>200 </a:t>
                      </a:r>
                      <a:r>
                        <a:rPr lang="fr-FR" sz="1100" u="none" strike="noStrike" dirty="0">
                          <a:effectLst/>
                        </a:rPr>
                        <a:t>000 €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 smtClean="0">
                          <a:effectLst/>
                        </a:rPr>
                        <a:t>600 </a:t>
                      </a:r>
                      <a:r>
                        <a:rPr lang="fr-FR" sz="1100" u="none" strike="noStrike" dirty="0">
                          <a:effectLst/>
                        </a:rPr>
                        <a:t>000 €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85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i="1" u="none" strike="noStrike" dirty="0">
                          <a:effectLst/>
                        </a:rPr>
                        <a:t>dont électricité consommée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i="1" u="none" strike="noStrike" dirty="0" smtClean="0">
                          <a:effectLst/>
                        </a:rPr>
                        <a:t>100 </a:t>
                      </a:r>
                      <a:r>
                        <a:rPr lang="fr-FR" sz="1100" i="1" u="none" strike="noStrike" dirty="0">
                          <a:effectLst/>
                        </a:rPr>
                        <a:t>000 €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i="1" u="none" strike="noStrike" dirty="0" smtClean="0">
                          <a:effectLst/>
                        </a:rPr>
                        <a:t>500 </a:t>
                      </a:r>
                      <a:r>
                        <a:rPr lang="fr-FR" sz="1100" i="1" u="none" strike="noStrike" dirty="0">
                          <a:effectLst/>
                        </a:rPr>
                        <a:t>000 €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385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i="1" u="none" strike="noStrike" dirty="0">
                          <a:effectLst/>
                        </a:rPr>
                        <a:t>dont </a:t>
                      </a:r>
                      <a:r>
                        <a:rPr lang="fr-FR" sz="1100" i="1" u="none" strike="noStrike" dirty="0" smtClean="0">
                          <a:effectLst/>
                        </a:rPr>
                        <a:t>Acheminement </a:t>
                      </a:r>
                      <a:r>
                        <a:rPr lang="fr-FR" sz="1100" i="1" u="none" strike="noStrike" dirty="0">
                          <a:effectLst/>
                        </a:rPr>
                        <a:t>+ Taxes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i="1" u="none" strike="noStrike" dirty="0" smtClean="0">
                          <a:effectLst/>
                        </a:rPr>
                        <a:t>100 </a:t>
                      </a:r>
                      <a:r>
                        <a:rPr lang="fr-FR" sz="1100" i="1" u="none" strike="noStrike" dirty="0">
                          <a:effectLst/>
                        </a:rPr>
                        <a:t>000 €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i="1" u="none" strike="noStrike" dirty="0" smtClean="0">
                          <a:effectLst/>
                        </a:rPr>
                        <a:t>100 </a:t>
                      </a:r>
                      <a:r>
                        <a:rPr lang="fr-FR" sz="1100" i="1" u="none" strike="noStrike" dirty="0">
                          <a:effectLst/>
                        </a:rPr>
                        <a:t>000 €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78161" y="3571741"/>
            <a:ext cx="4154017" cy="928733"/>
          </a:xfrm>
        </p:spPr>
        <p:txBody>
          <a:bodyPr/>
          <a:lstStyle/>
          <a:p>
            <a:endParaRPr lang="fr-FR" sz="1100" u="sng" dirty="0" smtClean="0"/>
          </a:p>
          <a:p>
            <a:pPr algn="ctr"/>
            <a:r>
              <a:rPr lang="fr-FR" sz="1200" u="sng" dirty="0" smtClean="0"/>
              <a:t>Montant d’aide dans ce cas type : </a:t>
            </a:r>
            <a:r>
              <a:rPr lang="fr-FR" sz="1200" b="1" u="sng" dirty="0" smtClean="0"/>
              <a:t>100 000 €</a:t>
            </a:r>
            <a:r>
              <a:rPr lang="fr-FR" sz="1200" u="sng" dirty="0" smtClean="0"/>
              <a:t>,</a:t>
            </a:r>
          </a:p>
          <a:p>
            <a:pPr algn="ctr"/>
            <a:r>
              <a:rPr lang="fr-FR" sz="1200" u="sng" dirty="0" smtClean="0"/>
              <a:t>soit </a:t>
            </a:r>
            <a:r>
              <a:rPr lang="fr-FR" sz="1200" b="1" u="sng" dirty="0" smtClean="0"/>
              <a:t>25 % du surcoût</a:t>
            </a:r>
          </a:p>
          <a:p>
            <a:endParaRPr lang="fr-FR" u="sng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178" y="900000"/>
            <a:ext cx="4258974" cy="351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Amortisseur électricité en 2023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13" name="Espace réservé du contenu 11"/>
          <p:cNvSpPr txBox="1">
            <a:spLocks/>
          </p:cNvSpPr>
          <p:nvPr/>
        </p:nvSpPr>
        <p:spPr bwMode="gray">
          <a:xfrm>
            <a:off x="512398" y="1523709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u="sng" dirty="0" smtClean="0"/>
          </a:p>
          <a:p>
            <a:pPr algn="ctr"/>
            <a:r>
              <a:rPr lang="fr-FR" sz="1200" u="sng" dirty="0" smtClean="0"/>
              <a:t>Comment y accéder 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Transmettre une </a:t>
            </a:r>
            <a:r>
              <a:rPr lang="fr-FR" sz="1200" b="1" dirty="0" smtClean="0"/>
              <a:t>attestation</a:t>
            </a:r>
            <a:r>
              <a:rPr lang="fr-FR" sz="1200" dirty="0" smtClean="0"/>
              <a:t> à son fournisseur (modèle fourni)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L’aide sera répercutée à l’entreprise </a:t>
            </a:r>
            <a:r>
              <a:rPr lang="fr-FR" sz="1200" b="1" dirty="0" smtClean="0"/>
              <a:t>directement par son fournisseur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Dès les premières factures de 2023</a:t>
            </a:r>
            <a:endParaRPr lang="fr-FR" sz="1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96" y="3030132"/>
            <a:ext cx="843750" cy="1012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367" y="3053610"/>
            <a:ext cx="705266" cy="96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Amortisseur électricité en 2023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32</a:t>
            </a:fld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41131510"/>
              </p:ext>
            </p:extLst>
          </p:nvPr>
        </p:nvGraphicFramePr>
        <p:xfrm>
          <a:off x="360724" y="1766382"/>
          <a:ext cx="8423275" cy="1153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655"/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Fin 2022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Électricité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Gaz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Chaleur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Froid</a:t>
                      </a:r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TPE hors bouclier</a:t>
                      </a:r>
                    </a:p>
                    <a:p>
                      <a:pPr algn="ctr"/>
                      <a:r>
                        <a:rPr lang="fr-FR" sz="1050" dirty="0" smtClean="0"/>
                        <a:t>PME</a:t>
                      </a:r>
                      <a:endParaRPr lang="fr-FR" sz="1050" dirty="0"/>
                    </a:p>
                  </a:txBody>
                  <a:tcPr anchor="ctr"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Aide accessible sur impots.gouv.fr</a:t>
                      </a:r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ETI et GE</a:t>
                      </a:r>
                      <a:endParaRPr lang="fr-FR" sz="1050" dirty="0"/>
                    </a:p>
                  </a:txBody>
                  <a:tcPr anchor="ctr"/>
                </a:tc>
                <a:tc gridSpan="4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747382"/>
              </p:ext>
            </p:extLst>
          </p:nvPr>
        </p:nvGraphicFramePr>
        <p:xfrm>
          <a:off x="359999" y="3069922"/>
          <a:ext cx="8423275" cy="16738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655"/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2023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Électricité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Gaz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Chaleur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Froid</a:t>
                      </a:r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TPE hors bouclier</a:t>
                      </a:r>
                    </a:p>
                    <a:p>
                      <a:pPr algn="ctr"/>
                      <a:r>
                        <a:rPr lang="fr-FR" sz="1050" dirty="0" smtClean="0"/>
                        <a:t>PME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Amortisseur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+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Aide accessible sur impots.gouv.fr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smtClean="0"/>
                        <a:t>si encore éligible</a:t>
                      </a:r>
                      <a:endParaRPr lang="fr-FR" sz="1050" dirty="0" smtClean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Aide accessible sur impots.gouv.fr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ETI et GE</a:t>
                      </a:r>
                      <a:endParaRPr lang="fr-FR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Aide accessible sur impots.gouv.fr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Espace réservé du contenu 11"/>
          <p:cNvSpPr txBox="1">
            <a:spLocks/>
          </p:cNvSpPr>
          <p:nvPr/>
        </p:nvSpPr>
        <p:spPr bwMode="gray">
          <a:xfrm>
            <a:off x="359999" y="1432142"/>
            <a:ext cx="8424000" cy="4784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u="sng" dirty="0" smtClean="0"/>
              <a:t>Cumul possible si vous êtes encore éligibles au guichet après bénéfice de l’amortisseur</a:t>
            </a:r>
            <a:endParaRPr lang="fr-FR" sz="1200" b="1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367" y="776322"/>
            <a:ext cx="705266" cy="96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60000" y="915566"/>
            <a:ext cx="8424000" cy="720000"/>
          </a:xfrm>
        </p:spPr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Exemple d’entreprise bénéficiant de l’aide guichet et de l’amortisseur électricité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56C5E2F-0632-4C3D-AE61-7C76502DEF78}" type="datetime1">
              <a:rPr lang="fr-FR" cap="all" smtClean="0"/>
              <a:t>19/12/2022</a:t>
            </a:fld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3196" y="1851670"/>
            <a:ext cx="405478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Montant total de la facture en 2021 : 12 953 €</a:t>
            </a:r>
          </a:p>
          <a:p>
            <a:endParaRPr lang="fr-FR" sz="1050" dirty="0"/>
          </a:p>
          <a:p>
            <a:r>
              <a:rPr lang="fr-FR" sz="1050" dirty="0" smtClean="0"/>
              <a:t>Montant total de la facture en 2023 avant l’amortisseur : 35 530 €</a:t>
            </a:r>
          </a:p>
          <a:p>
            <a:endParaRPr lang="fr-FR" sz="1050" dirty="0"/>
          </a:p>
          <a:p>
            <a:r>
              <a:rPr lang="fr-FR" sz="1050" dirty="0"/>
              <a:t>Montant total de la facture en 2023 </a:t>
            </a:r>
            <a:r>
              <a:rPr lang="fr-FR" sz="1050" dirty="0" smtClean="0"/>
              <a:t>après l’amortisseur : 30 116 €</a:t>
            </a:r>
          </a:p>
          <a:p>
            <a:endParaRPr lang="fr-FR" sz="1050" dirty="0"/>
          </a:p>
          <a:p>
            <a:r>
              <a:rPr lang="fr-FR" sz="1050" dirty="0"/>
              <a:t>Montant total de la facture en 2023 </a:t>
            </a:r>
            <a:r>
              <a:rPr lang="fr-FR" sz="1050" dirty="0" smtClean="0"/>
              <a:t>après le guichet :  28 620 € </a:t>
            </a:r>
          </a:p>
          <a:p>
            <a:endParaRPr lang="fr-FR" sz="1050" dirty="0"/>
          </a:p>
          <a:p>
            <a:r>
              <a:rPr lang="fr-FR" sz="1050" b="1" dirty="0" smtClean="0"/>
              <a:t>Soit une baisse totale de 6 910€ (19,5 %)</a:t>
            </a:r>
            <a:endParaRPr lang="fr-FR" sz="1050" b="1" dirty="0"/>
          </a:p>
        </p:txBody>
      </p:sp>
      <p:graphicFrame>
        <p:nvGraphicFramePr>
          <p:cNvPr id="20" name="Graphique 19"/>
          <p:cNvGraphicFramePr>
            <a:graphicFrameLocks/>
          </p:cNvGraphicFramePr>
          <p:nvPr>
            <p:extLst/>
          </p:nvPr>
        </p:nvGraphicFramePr>
        <p:xfrm>
          <a:off x="4552058" y="1635566"/>
          <a:ext cx="4248472" cy="286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23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Rappel : aides déjà ouvertes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Espace réservé du contenu 11"/>
          <p:cNvSpPr txBox="1">
            <a:spLocks/>
          </p:cNvSpPr>
          <p:nvPr/>
        </p:nvSpPr>
        <p:spPr bwMode="gray">
          <a:xfrm>
            <a:off x="359999" y="1432142"/>
            <a:ext cx="8424000" cy="14996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u="sng" dirty="0" smtClean="0"/>
              <a:t>Les aides ouvertes depuis juillet </a:t>
            </a:r>
            <a:r>
              <a:rPr lang="fr-FR" sz="1200" b="1" u="sng" dirty="0" smtClean="0"/>
              <a:t>sont toujours accessibles jusqu’à la fin de l’année </a:t>
            </a:r>
            <a:r>
              <a:rPr lang="fr-FR" sz="1200" u="sng" dirty="0" smtClean="0"/>
              <a:t>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/>
              <a:t>Pour les dépenses de </a:t>
            </a:r>
            <a:r>
              <a:rPr lang="fr-FR" sz="1200" b="1" dirty="0" smtClean="0"/>
              <a:t>mars à août 2022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 smtClean="0"/>
              <a:t>Sans changement </a:t>
            </a:r>
            <a:r>
              <a:rPr lang="fr-FR" sz="1200" dirty="0" smtClean="0"/>
              <a:t>des critères et des modalités</a:t>
            </a:r>
            <a:endParaRPr lang="fr-FR" sz="1200" b="1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005920"/>
              </p:ext>
            </p:extLst>
          </p:nvPr>
        </p:nvGraphicFramePr>
        <p:xfrm>
          <a:off x="491394" y="2391710"/>
          <a:ext cx="8161209" cy="20873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8192"/>
                <a:gridCol w="2016224"/>
                <a:gridCol w="2164613"/>
                <a:gridCol w="2252180"/>
              </a:tblGrid>
              <a:tr h="287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Modalités de l’aide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Aide plafonnée à 2</a:t>
                      </a:r>
                      <a:r>
                        <a:rPr lang="fr-FR" sz="900" baseline="0" dirty="0" smtClean="0">
                          <a:effectLst/>
                          <a:latin typeface="+mn-lt"/>
                        </a:rPr>
                        <a:t> M€</a:t>
                      </a:r>
                      <a:endParaRPr lang="fr-FR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Aide plafonnée à 25</a:t>
                      </a:r>
                      <a:r>
                        <a:rPr lang="fr-FR" sz="900" baseline="0" dirty="0" smtClean="0">
                          <a:effectLst/>
                          <a:latin typeface="+mn-lt"/>
                        </a:rPr>
                        <a:t> M€</a:t>
                      </a:r>
                      <a:endParaRPr lang="fr-FR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Aide plafonnée à 50 </a:t>
                      </a:r>
                      <a:r>
                        <a:rPr lang="fr-FR" sz="900" baseline="0" dirty="0" smtClean="0">
                          <a:effectLst/>
                          <a:latin typeface="+mn-lt"/>
                        </a:rPr>
                        <a:t>M€</a:t>
                      </a:r>
                      <a:endParaRPr lang="fr-FR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</a:tr>
              <a:tr h="56586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Conditions d’éligibilité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 gridSpan="3"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Le prix unitaire de l’électricité et/ou du gaz payé par l’entreprise a au moins </a:t>
                      </a:r>
                      <a:r>
                        <a:rPr lang="fr-FR" sz="900" b="1" dirty="0" smtClean="0">
                          <a:effectLst/>
                          <a:latin typeface="+mn-lt"/>
                        </a:rPr>
                        <a:t>doublé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par rapport à la moyenne de 2021</a:t>
                      </a:r>
                    </a:p>
                    <a:p>
                      <a:pPr marL="171450" indent="-171450" algn="ctr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dirty="0" smtClean="0">
                          <a:effectLst/>
                          <a:latin typeface="+mn-lt"/>
                        </a:rPr>
                        <a:t>Achats de gaz et d’électricité </a:t>
                      </a:r>
                      <a:r>
                        <a:rPr lang="fr-FR" sz="900" b="1" dirty="0" smtClean="0">
                          <a:effectLst/>
                          <a:latin typeface="+mn-lt"/>
                        </a:rPr>
                        <a:t>2021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 &gt; 3 % du CA annuel </a:t>
                      </a:r>
                      <a:r>
                        <a:rPr lang="fr-FR" sz="900" b="1" dirty="0" smtClean="0">
                          <a:effectLst/>
                          <a:latin typeface="+mn-lt"/>
                        </a:rPr>
                        <a:t>2021</a:t>
                      </a:r>
                      <a:endParaRPr lang="fr-FR" sz="900" b="1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0947" marR="60947" marT="0" marB="0"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1000" dirty="0"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60947" marR="6094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Marianne" panose="020000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>
                    <a:solidFill>
                      <a:srgbClr val="4952A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EBE négatif ou en baisse</a:t>
                      </a:r>
                      <a:r>
                        <a:rPr lang="fr-FR" sz="9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fr-FR" sz="900" baseline="0" dirty="0" smtClean="0">
                          <a:effectLst/>
                          <a:latin typeface="+mn-lt"/>
                        </a:rPr>
                        <a:t>par rapport à 2021 (-30% pour mars-mai, simple baisse pour juin-août)</a:t>
                      </a:r>
                    </a:p>
                  </a:txBody>
                  <a:tcPr marL="60947" marR="60947" marT="0" marB="0" anchor="ctr"/>
                </a:tc>
                <a:tc gridSpan="2">
                  <a:txBody>
                    <a:bodyPr/>
                    <a:lstStyle/>
                    <a:p>
                      <a:pPr marL="171450" indent="-171450" algn="ctr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EBE négatif</a:t>
                      </a:r>
                    </a:p>
                    <a:p>
                      <a:pPr marL="171450" indent="-171450" algn="ctr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Et coûts éligibles ≥ 50 % de la perte (= - EBE)</a:t>
                      </a:r>
                      <a:endParaRPr lang="fr-FR" sz="9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0947" marR="6094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65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47" marR="6094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Marianne" panose="02000000000000000000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Exerce dans 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un</a:t>
                      </a:r>
                      <a:r>
                        <a:rPr lang="fr-FR" sz="9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secteur </a:t>
                      </a:r>
                      <a:r>
                        <a:rPr lang="fr-FR" sz="900" dirty="0">
                          <a:effectLst/>
                          <a:latin typeface="+mn-lt"/>
                        </a:rPr>
                        <a:t>listé en annexe de 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l’Encadrement européen Ukraine (</a:t>
                      </a:r>
                      <a:r>
                        <a:rPr lang="fr-FR" sz="900" b="1" dirty="0" smtClean="0">
                          <a:effectLst/>
                          <a:latin typeface="+mn-lt"/>
                        </a:rPr>
                        <a:t>liste restreinte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)</a:t>
                      </a:r>
                      <a:endParaRPr lang="fr-FR" sz="9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</a:tr>
              <a:tr h="41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Intensité d’aide</a:t>
                      </a:r>
                      <a:endParaRPr lang="fr-FR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30 %</a:t>
                      </a:r>
                      <a:endParaRPr lang="fr-FR" sz="9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50 %</a:t>
                      </a:r>
                      <a:endParaRPr lang="fr-FR" sz="9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70 %</a:t>
                      </a:r>
                      <a:endParaRPr lang="fr-FR" sz="9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</a:tr>
              <a:tr h="47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Plafond </a:t>
                      </a:r>
                      <a:r>
                        <a:rPr lang="fr-FR" sz="900" dirty="0" smtClean="0">
                          <a:effectLst/>
                          <a:latin typeface="+mn-lt"/>
                        </a:rPr>
                        <a:t>d’aide</a:t>
                      </a: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effectLst/>
                          <a:latin typeface="+mn-lt"/>
                        </a:rPr>
                        <a:t>2 M€</a:t>
                      </a:r>
                      <a:endParaRPr lang="fr-FR" sz="900" b="1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</a:rPr>
                        <a:t>25 M€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</a:rPr>
                        <a:t>dans la limite de </a:t>
                      </a:r>
                      <a:r>
                        <a:rPr lang="fr-FR" sz="900" b="1" dirty="0" smtClean="0">
                          <a:effectLst/>
                          <a:latin typeface="+mn-lt"/>
                        </a:rPr>
                        <a:t>80 % </a:t>
                      </a:r>
                      <a:r>
                        <a:rPr lang="fr-FR" sz="900" b="1" dirty="0">
                          <a:effectLst/>
                          <a:latin typeface="+mn-lt"/>
                        </a:rPr>
                        <a:t>des pertes</a:t>
                      </a:r>
                      <a:endParaRPr lang="fr-FR" sz="9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</a:rPr>
                        <a:t>50 M€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</a:rPr>
                        <a:t>dans la limite de </a:t>
                      </a:r>
                      <a:r>
                        <a:rPr lang="fr-FR" sz="900" b="1" dirty="0" smtClean="0">
                          <a:effectLst/>
                          <a:latin typeface="+mn-lt"/>
                        </a:rPr>
                        <a:t>80 % </a:t>
                      </a:r>
                      <a:r>
                        <a:rPr lang="fr-FR" sz="900" b="1" dirty="0">
                          <a:effectLst/>
                          <a:latin typeface="+mn-lt"/>
                        </a:rPr>
                        <a:t>des pertes</a:t>
                      </a:r>
                      <a:endParaRPr lang="fr-FR" sz="9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47" marR="6094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7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400" dirty="0"/>
              <a:t>Depuis le </a:t>
            </a:r>
            <a:r>
              <a:rPr lang="fr-FR" sz="1400" dirty="0" smtClean="0"/>
              <a:t>19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smtClean="0"/>
              <a:t>novembre </a:t>
            </a:r>
            <a:r>
              <a:rPr lang="fr-FR" sz="1400" dirty="0"/>
              <a:t>:</a:t>
            </a:r>
          </a:p>
          <a:p>
            <a:pPr algn="ctr"/>
            <a:r>
              <a:rPr lang="fr-FR" sz="1400" b="1" dirty="0"/>
              <a:t>une aide plafonnée à 4 millions d’euros </a:t>
            </a:r>
            <a:r>
              <a:rPr lang="fr-FR" sz="1400" b="1" u="sng" dirty="0" smtClean="0"/>
              <a:t>facile d’accès</a:t>
            </a:r>
            <a:endParaRPr lang="fr-FR" sz="1400" b="1" u="sng" dirty="0"/>
          </a:p>
          <a:p>
            <a:pPr algn="ctr"/>
            <a:endParaRPr lang="fr-FR" dirty="0"/>
          </a:p>
          <a:p>
            <a:pPr algn="ctr"/>
            <a:r>
              <a:rPr lang="fr-FR" sz="1200" u="sng" dirty="0"/>
              <a:t>Seuls critères à respecter :</a:t>
            </a:r>
          </a:p>
          <a:p>
            <a:pPr marL="177800" indent="-177800" algn="ctr">
              <a:buAutoNum type="arabicPeriod"/>
            </a:pPr>
            <a:r>
              <a:rPr lang="fr-FR" sz="1200" dirty="0"/>
              <a:t>Prix </a:t>
            </a:r>
            <a:r>
              <a:rPr lang="fr-FR" sz="1200" dirty="0" smtClean="0"/>
              <a:t>payé </a:t>
            </a:r>
            <a:r>
              <a:rPr lang="fr-FR" sz="1200" b="1" dirty="0" smtClean="0"/>
              <a:t>+50% </a:t>
            </a:r>
            <a:r>
              <a:rPr lang="fr-FR" sz="1200" dirty="0" smtClean="0"/>
              <a:t>vs 2021</a:t>
            </a:r>
            <a:endParaRPr lang="fr-FR" sz="1200" dirty="0"/>
          </a:p>
          <a:p>
            <a:pPr marL="177800" indent="-177800" algn="ctr">
              <a:buAutoNum type="arabicPeriod"/>
            </a:pPr>
            <a:r>
              <a:rPr lang="fr-FR" sz="1200" dirty="0"/>
              <a:t>Dépenses d’énergie </a:t>
            </a:r>
            <a:r>
              <a:rPr lang="fr-FR" sz="1200" b="1" dirty="0" smtClean="0"/>
              <a:t>sur la période de demande d’aide </a:t>
            </a:r>
            <a:r>
              <a:rPr lang="fr-FR" sz="1200" dirty="0" smtClean="0"/>
              <a:t>&gt; </a:t>
            </a:r>
            <a:r>
              <a:rPr lang="fr-FR" sz="1200" b="1" dirty="0"/>
              <a:t>3 % </a:t>
            </a:r>
            <a:r>
              <a:rPr lang="fr-FR" sz="1200" dirty="0"/>
              <a:t>CA </a:t>
            </a:r>
            <a:r>
              <a:rPr lang="fr-FR" sz="1200" dirty="0" smtClean="0"/>
              <a:t>2021</a:t>
            </a:r>
          </a:p>
          <a:p>
            <a:pPr marL="514350" indent="-514350" algn="ctr">
              <a:buAutoNum type="arabicPeriod"/>
            </a:pPr>
            <a:endParaRPr lang="fr-FR" sz="1200" dirty="0"/>
          </a:p>
          <a:p>
            <a:pPr algn="ctr"/>
            <a:r>
              <a:rPr lang="fr-FR" sz="1200" dirty="0"/>
              <a:t>Suppression du critère de baisse d’EBE ; par conséquent : allègement du dossier et suppression de l’obligation de présenter une attestation de l’expert-comptable ou du commissaire aux comptes</a:t>
            </a:r>
          </a:p>
          <a:p>
            <a:pPr marL="514350" indent="-514350" algn="ctr">
              <a:buAutoNum type="arabicPeriod"/>
            </a:pPr>
            <a:endParaRPr lang="fr-FR" sz="1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000" y="1620000"/>
            <a:ext cx="711755" cy="98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Critères d’accès dans le détail :</a:t>
            </a:r>
          </a:p>
          <a:p>
            <a:pPr algn="ctr"/>
            <a:endParaRPr lang="fr-FR" sz="1200" dirty="0"/>
          </a:p>
          <a:p>
            <a:pPr marL="177800" indent="-177800" algn="ctr">
              <a:buAutoNum type="arabicPeriod"/>
            </a:pPr>
            <a:r>
              <a:rPr lang="fr-FR" sz="1200" dirty="0"/>
              <a:t>Le prix de l’énergie payé </a:t>
            </a:r>
            <a:r>
              <a:rPr lang="fr-FR" sz="1200" b="1" dirty="0" smtClean="0"/>
              <a:t>en moyenne sur </a:t>
            </a:r>
            <a:r>
              <a:rPr lang="fr-FR" sz="1200" b="1" dirty="0"/>
              <a:t>un mois </a:t>
            </a:r>
            <a:r>
              <a:rPr lang="fr-FR" sz="1200" b="1" dirty="0" smtClean="0"/>
              <a:t>de la </a:t>
            </a:r>
            <a:r>
              <a:rPr lang="fr-FR" sz="1200" b="1" dirty="0"/>
              <a:t>période de </a:t>
            </a:r>
            <a:r>
              <a:rPr lang="fr-FR" sz="1200" b="1" dirty="0" smtClean="0"/>
              <a:t>demande </a:t>
            </a:r>
            <a:r>
              <a:rPr lang="fr-FR" sz="1200" dirty="0" smtClean="0"/>
              <a:t>a </a:t>
            </a:r>
            <a:r>
              <a:rPr lang="fr-FR" sz="1200" b="1" dirty="0"/>
              <a:t>augmenté d’au moins 50 %</a:t>
            </a:r>
            <a:r>
              <a:rPr lang="fr-FR" sz="1200" dirty="0"/>
              <a:t> par rapport au prix </a:t>
            </a:r>
            <a:r>
              <a:rPr lang="fr-FR" sz="1200" b="1" dirty="0"/>
              <a:t>moyen payé sur l’année 2021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Il s’agit du prix complet incluant l’acheminement et toutes les taxes sauf la TVA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420266"/>
            <a:ext cx="850033" cy="7014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19672" y="2931790"/>
            <a:ext cx="5994328" cy="36004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8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Critères d’accès dans le détail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2. Les dépenses d’énergie </a:t>
            </a:r>
            <a:r>
              <a:rPr lang="fr-FR" sz="1200" b="1" dirty="0"/>
              <a:t>sur la période de </a:t>
            </a:r>
            <a:r>
              <a:rPr lang="fr-FR" sz="1200" b="1" dirty="0" smtClean="0"/>
              <a:t>demande </a:t>
            </a:r>
            <a:r>
              <a:rPr lang="fr-FR" sz="1200" dirty="0" smtClean="0"/>
              <a:t>s’élèvent </a:t>
            </a:r>
            <a:r>
              <a:rPr lang="fr-FR" sz="1200" dirty="0"/>
              <a:t>à au moins </a:t>
            </a:r>
            <a:r>
              <a:rPr lang="fr-FR" sz="1200" b="1" dirty="0"/>
              <a:t>3 % </a:t>
            </a:r>
            <a:r>
              <a:rPr lang="fr-FR" sz="1200" dirty="0"/>
              <a:t>du chiffre d’affaires </a:t>
            </a:r>
            <a:r>
              <a:rPr lang="fr-FR" sz="1200" dirty="0" smtClean="0"/>
              <a:t>sur la même période en </a:t>
            </a:r>
            <a:r>
              <a:rPr lang="fr-FR" sz="1200" b="1" dirty="0" smtClean="0"/>
              <a:t>2021</a:t>
            </a:r>
            <a:endParaRPr lang="fr-FR" sz="1200" b="1" dirty="0"/>
          </a:p>
          <a:p>
            <a:pPr algn="ctr"/>
            <a:endParaRPr lang="fr-FR" sz="1200" dirty="0"/>
          </a:p>
          <a:p>
            <a:pPr algn="ctr"/>
            <a:r>
              <a:rPr lang="fr-FR" sz="1200" u="sng" dirty="0"/>
              <a:t>Périodes à comparer, au choix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Soit </a:t>
            </a:r>
            <a:r>
              <a:rPr lang="fr-FR" sz="1200" b="1" dirty="0"/>
              <a:t>mois par mois </a:t>
            </a:r>
            <a:r>
              <a:rPr lang="fr-FR" sz="1200" dirty="0"/>
              <a:t>(i.e. septembre 2022 vs septembre 2021)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Soit la </a:t>
            </a:r>
            <a:r>
              <a:rPr lang="fr-FR" sz="1200" b="1" dirty="0"/>
              <a:t>période éligible </a:t>
            </a:r>
            <a:r>
              <a:rPr lang="fr-FR" sz="1200" dirty="0"/>
              <a:t>(</a:t>
            </a:r>
            <a:r>
              <a:rPr lang="fr-FR" sz="1200" dirty="0" err="1"/>
              <a:t>i.e</a:t>
            </a:r>
            <a:r>
              <a:rPr lang="fr-FR" sz="1200" dirty="0"/>
              <a:t> septembre-octobre 2022 vs septembre-octobre 2021)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420266"/>
            <a:ext cx="850033" cy="7014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19672" y="2931790"/>
            <a:ext cx="5994328" cy="86409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0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Critères d’accès dans le détail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2. Les dépenses d’énergie </a:t>
            </a:r>
            <a:r>
              <a:rPr lang="fr-FR" sz="1200" b="1" dirty="0"/>
              <a:t>sur la période de demande </a:t>
            </a:r>
            <a:r>
              <a:rPr lang="fr-FR" sz="1200" dirty="0" smtClean="0"/>
              <a:t>s’élèvent </a:t>
            </a:r>
            <a:r>
              <a:rPr lang="fr-FR" sz="1200" dirty="0"/>
              <a:t>à au moins </a:t>
            </a:r>
            <a:r>
              <a:rPr lang="fr-FR" sz="1200" b="1" dirty="0"/>
              <a:t>3 % </a:t>
            </a:r>
            <a:r>
              <a:rPr lang="fr-FR" sz="1200" dirty="0"/>
              <a:t>du chiffre d’affaires sur la même période en </a:t>
            </a:r>
            <a:r>
              <a:rPr lang="fr-FR" sz="1200" b="1" dirty="0"/>
              <a:t>2021</a:t>
            </a:r>
          </a:p>
          <a:p>
            <a:pPr algn="ctr"/>
            <a:endParaRPr lang="fr-FR" sz="1200" dirty="0"/>
          </a:p>
          <a:p>
            <a:pPr algn="ctr"/>
            <a:r>
              <a:rPr lang="fr-FR" sz="1200" u="sng" dirty="0"/>
              <a:t>Dépenses d’énergies </a:t>
            </a:r>
            <a:r>
              <a:rPr lang="fr-FR" sz="1200" u="sng" dirty="0" smtClean="0"/>
              <a:t>2022 à </a:t>
            </a:r>
            <a:r>
              <a:rPr lang="fr-FR" sz="1200" u="sng" dirty="0"/>
              <a:t>inclure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dirty="0"/>
              <a:t>Achats</a:t>
            </a:r>
            <a:r>
              <a:rPr lang="fr-FR" sz="1200" dirty="0"/>
              <a:t> </a:t>
            </a:r>
            <a:r>
              <a:rPr lang="fr-FR" sz="1200" b="1" dirty="0"/>
              <a:t>d’électricité, de gaz naturel, </a:t>
            </a:r>
            <a:r>
              <a:rPr lang="fr-FR" sz="1200" b="1" u="sng" dirty="0"/>
              <a:t>de chaleur et de froid </a:t>
            </a:r>
            <a:r>
              <a:rPr lang="fr-FR" sz="1200" dirty="0"/>
              <a:t>produits à partir de gaz naturel ou d’électricité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Y compris acheminement et toutes taxes hors TVA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420266"/>
            <a:ext cx="850033" cy="7014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576" y="2931790"/>
            <a:ext cx="7632848" cy="86409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8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dirty="0" smtClean="0">
                <a:solidFill>
                  <a:schemeClr val="tx2"/>
                </a:solidFill>
              </a:rPr>
              <a:t>Nouvelle aide plafonnée à 4 millions d’euros</a:t>
            </a:r>
            <a:endParaRPr lang="fr-FR" sz="2200" dirty="0">
              <a:solidFill>
                <a:schemeClr val="tx2"/>
              </a:solidFill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r-FR" sz="1200" u="sng" dirty="0"/>
              <a:t>Critères d’accès dans le détail :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2. Les dépenses d’énergie </a:t>
            </a:r>
            <a:r>
              <a:rPr lang="fr-FR" sz="1200" b="1" dirty="0"/>
              <a:t>sur la période de demande </a:t>
            </a:r>
            <a:r>
              <a:rPr lang="fr-FR" sz="1200" dirty="0" smtClean="0"/>
              <a:t>s’élèvent </a:t>
            </a:r>
            <a:r>
              <a:rPr lang="fr-FR" sz="1200" dirty="0"/>
              <a:t>à au moins </a:t>
            </a:r>
            <a:r>
              <a:rPr lang="fr-FR" sz="1200" b="1" dirty="0"/>
              <a:t>3 % </a:t>
            </a:r>
            <a:r>
              <a:rPr lang="fr-FR" sz="1200" dirty="0"/>
              <a:t>du chiffre d’affaires sur la même période en </a:t>
            </a:r>
            <a:r>
              <a:rPr lang="fr-FR" sz="1200" b="1" dirty="0"/>
              <a:t>2021</a:t>
            </a:r>
          </a:p>
          <a:p>
            <a:pPr algn="ctr"/>
            <a:endParaRPr lang="fr-FR" sz="1200" dirty="0"/>
          </a:p>
          <a:p>
            <a:pPr algn="ctr"/>
            <a:r>
              <a:rPr lang="fr-FR" sz="1200" u="sng" dirty="0"/>
              <a:t>Chiffre </a:t>
            </a:r>
            <a:r>
              <a:rPr lang="fr-FR" sz="1200" u="sng" dirty="0" smtClean="0"/>
              <a:t>d’affaires 2021 </a:t>
            </a:r>
            <a:r>
              <a:rPr lang="fr-FR" sz="1200" u="sng" dirty="0"/>
              <a:t>à considérer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Soit le </a:t>
            </a:r>
            <a:r>
              <a:rPr lang="fr-FR" sz="1200" b="1" dirty="0"/>
              <a:t>CA réel du même mois 2021 </a:t>
            </a:r>
            <a:r>
              <a:rPr lang="fr-FR" sz="1200" dirty="0"/>
              <a:t>(</a:t>
            </a:r>
            <a:r>
              <a:rPr lang="fr-FR" sz="1200" dirty="0" err="1"/>
              <a:t>i.e</a:t>
            </a:r>
            <a:r>
              <a:rPr lang="fr-FR" sz="1200" dirty="0"/>
              <a:t> CA de septembre 2021), </a:t>
            </a:r>
            <a:r>
              <a:rPr lang="fr-FR" sz="1200" b="1" dirty="0"/>
              <a:t>ou de la même période </a:t>
            </a:r>
            <a:r>
              <a:rPr lang="fr-FR" sz="1200" dirty="0"/>
              <a:t>(i.e. CA de septembre-octobre 2021)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/>
              <a:t>Soit le </a:t>
            </a:r>
            <a:r>
              <a:rPr lang="fr-FR" sz="1200" b="1" dirty="0"/>
              <a:t>CA annuel 2021 ramené forfaitairement sur un mois </a:t>
            </a:r>
            <a:r>
              <a:rPr lang="fr-FR" sz="1200" dirty="0"/>
              <a:t>(CA 2021 / 12) </a:t>
            </a:r>
            <a:r>
              <a:rPr lang="fr-FR" sz="1200" b="1" dirty="0"/>
              <a:t>ou </a:t>
            </a:r>
            <a:r>
              <a:rPr lang="fr-FR" sz="1200" b="1" dirty="0" smtClean="0"/>
              <a:t>sur </a:t>
            </a:r>
            <a:r>
              <a:rPr lang="fr-FR" sz="1200" b="1" dirty="0"/>
              <a:t>la durée de la période </a:t>
            </a:r>
            <a:r>
              <a:rPr lang="fr-FR" sz="1200" dirty="0" smtClean="0"/>
              <a:t>(i.e. CA </a:t>
            </a:r>
            <a:r>
              <a:rPr lang="fr-FR" sz="1200" dirty="0"/>
              <a:t>2021 / 6</a:t>
            </a:r>
            <a:r>
              <a:rPr lang="fr-FR" sz="1200" dirty="0" smtClean="0"/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smtClean="0"/>
              <a:t>19/12/2022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420266"/>
            <a:ext cx="850033" cy="7014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9998" y="2931790"/>
            <a:ext cx="8424000" cy="122413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0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gouvernement_marianne" id="{307D1C89-B296-4882-8ECC-2BD1C6821949}" vid="{B53EA17D-A77A-459E-979D-FA962BE90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ppt_gouvernement_arial</Template>
  <TotalTime>826</TotalTime>
  <Words>3033</Words>
  <Application>Microsoft Office PowerPoint</Application>
  <PresentationFormat>Affichage à l'écran (16:9)</PresentationFormat>
  <Paragraphs>491</Paragraphs>
  <Slides>33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6" baseType="lpstr">
      <vt:lpstr>Arial</vt:lpstr>
      <vt:lpstr>Calibri</vt:lpstr>
      <vt:lpstr>GOUVERNEMENT</vt:lpstr>
      <vt:lpstr>Présentation PowerPoint</vt:lpstr>
      <vt:lpstr>Rappel du contexte</vt:lpstr>
      <vt:lpstr>Rappel du contexte</vt:lpstr>
      <vt:lpstr>Rappel : aides déjà ouvertes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 aide plafonnée à 4 millions d’euros</vt:lpstr>
      <vt:lpstr>Nouvelles aides plafonnées à 50 M€ ou 150 M€ pour les entreprises grandes consommatrices d’énergie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Nouvelles aides plafonnées à 50 M€ ou 150 M€</vt:lpstr>
      <vt:lpstr>Récapitulatif des nouvelles aides accessibles sur impots.gouv</vt:lpstr>
      <vt:lpstr>Exemples d’entreprises bénéficiant de l’aide</vt:lpstr>
      <vt:lpstr>Amortisseur électricité en 2023</vt:lpstr>
      <vt:lpstr>Amortisseur électricité en 2023</vt:lpstr>
      <vt:lpstr>Amortisseur électricité en 2023</vt:lpstr>
      <vt:lpstr>Amortisseur électricité en 2023</vt:lpstr>
      <vt:lpstr>Amortisseur électricité en 2023</vt:lpstr>
      <vt:lpstr>Exemple d’entreprise bénéficiant de l’aide guichet et de l’amortisseur électricité</vt:lpstr>
    </vt:vector>
  </TitlesOfParts>
  <Manager>Client</Manager>
  <Company>Secrétariat Général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GARZARO Laura</dc:creator>
  <cp:lastModifiedBy>LEMAUX Emmanuel</cp:lastModifiedBy>
  <cp:revision>123</cp:revision>
  <dcterms:created xsi:type="dcterms:W3CDTF">2020-03-06T09:47:41Z</dcterms:created>
  <dcterms:modified xsi:type="dcterms:W3CDTF">2022-12-19T12:49:43Z</dcterms:modified>
</cp:coreProperties>
</file>