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DA34C-64D9-4131-9421-1709355F4741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5FE58-1B37-4FCF-B282-CC291B3B75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3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253">
              <a:defRPr sz="1300">
                <a:solidFill>
                  <a:schemeClr val="bg1"/>
                </a:solidFill>
                <a:latin typeface="Impact" pitchFamily="34" charset="0"/>
              </a:defRPr>
            </a:lvl1pPr>
            <a:lvl2pPr marL="685817" indent="-263776" defTabSz="879253">
              <a:defRPr sz="1300">
                <a:solidFill>
                  <a:schemeClr val="bg1"/>
                </a:solidFill>
                <a:latin typeface="Impact" pitchFamily="34" charset="0"/>
              </a:defRPr>
            </a:lvl2pPr>
            <a:lvl3pPr marL="1055103" indent="-211021" defTabSz="879253">
              <a:defRPr sz="1300">
                <a:solidFill>
                  <a:schemeClr val="bg1"/>
                </a:solidFill>
                <a:latin typeface="Impact" pitchFamily="34" charset="0"/>
              </a:defRPr>
            </a:lvl3pPr>
            <a:lvl4pPr marL="1477145" indent="-211021" defTabSz="879253">
              <a:defRPr sz="1300">
                <a:solidFill>
                  <a:schemeClr val="bg1"/>
                </a:solidFill>
                <a:latin typeface="Impact" pitchFamily="34" charset="0"/>
              </a:defRPr>
            </a:lvl4pPr>
            <a:lvl5pPr marL="1899186" indent="-211021" defTabSz="879253">
              <a:defRPr sz="1300">
                <a:solidFill>
                  <a:schemeClr val="bg1"/>
                </a:solidFill>
                <a:latin typeface="Impact" pitchFamily="34" charset="0"/>
              </a:defRPr>
            </a:lvl5pPr>
            <a:lvl6pPr marL="2321227" indent="-211021" algn="ctr" defTabSz="87925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bg1"/>
                </a:solidFill>
                <a:latin typeface="Impact" pitchFamily="34" charset="0"/>
              </a:defRPr>
            </a:lvl6pPr>
            <a:lvl7pPr marL="2743269" indent="-211021" algn="ctr" defTabSz="87925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bg1"/>
                </a:solidFill>
                <a:latin typeface="Impact" pitchFamily="34" charset="0"/>
              </a:defRPr>
            </a:lvl7pPr>
            <a:lvl8pPr marL="3165310" indent="-211021" algn="ctr" defTabSz="87925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bg1"/>
                </a:solidFill>
                <a:latin typeface="Impact" pitchFamily="34" charset="0"/>
              </a:defRPr>
            </a:lvl8pPr>
            <a:lvl9pPr marL="3587351" indent="-211021" algn="ctr" defTabSz="87925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r>
              <a:rPr lang="fr-FR" altLang="fr-FR" sz="800">
                <a:solidFill>
                  <a:schemeClr val="tx1"/>
                </a:solidFill>
                <a:latin typeface="Arial" charset="0"/>
              </a:rPr>
              <a:t>D 2 -</a:t>
            </a:r>
            <a:r>
              <a:rPr lang="fr-FR" altLang="fr-FR" sz="90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altLang="fr-FR" sz="1100">
                <a:solidFill>
                  <a:schemeClr val="tx1"/>
                </a:solidFill>
                <a:latin typeface="Arial" charset="0"/>
              </a:rPr>
              <a:t> </a:t>
            </a:r>
            <a:fld id="{DE488260-94C4-4653-9F33-1920764580DE}" type="slidenum">
              <a:rPr lang="fr-FR" altLang="fr-FR" sz="110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fr-FR" altLang="fr-FR" sz="11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 altLang="fr-FR" b="1" u="sng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87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81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9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96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71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4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83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6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32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65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27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AD6C-2377-40CD-B130-3EA7F61F0EA3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8D298-AFA6-4478-948B-6E2C23C188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08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3018225" y="2293215"/>
            <a:ext cx="3316165" cy="1938992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chemeClr val="bg1"/>
                </a:solidFill>
                <a:latin typeface="Impact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Impact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pPr eaLnBrk="1" hangingPunct="1"/>
            <a:r>
              <a:rPr lang="fr-FR" altLang="fr-FR" sz="1800" b="1" i="1" dirty="0">
                <a:solidFill>
                  <a:srgbClr val="000066"/>
                </a:solidFill>
                <a:latin typeface="Arial" charset="0"/>
                <a:hlinkClick r:id="" action="ppaction://noaction"/>
              </a:rPr>
              <a:t>Articles </a:t>
            </a:r>
            <a:r>
              <a:rPr lang="fr-FR" altLang="fr-FR" sz="1800" b="1" i="1" dirty="0" smtClean="0">
                <a:solidFill>
                  <a:srgbClr val="000066"/>
                </a:solidFill>
                <a:latin typeface="Arial" charset="0"/>
                <a:hlinkClick r:id="" action="ppaction://noaction"/>
              </a:rPr>
              <a:t>R.338-1 </a:t>
            </a:r>
            <a:r>
              <a:rPr lang="fr-FR" altLang="fr-FR" sz="1800" b="1" i="1" dirty="0">
                <a:solidFill>
                  <a:srgbClr val="000066"/>
                </a:solidFill>
                <a:latin typeface="Arial" charset="0"/>
                <a:hlinkClick r:id="" action="ppaction://noaction"/>
              </a:rPr>
              <a:t>à </a:t>
            </a:r>
            <a:r>
              <a:rPr lang="fr-FR" altLang="fr-FR" sz="1800" b="1" i="1" dirty="0" smtClean="0">
                <a:solidFill>
                  <a:srgbClr val="000066"/>
                </a:solidFill>
                <a:latin typeface="Arial" charset="0"/>
                <a:hlinkClick r:id="" action="ppaction://noaction"/>
              </a:rPr>
              <a:t>R.338-8</a:t>
            </a:r>
            <a:endParaRPr lang="fr-FR" altLang="fr-FR" sz="1800" b="1" i="1" dirty="0">
              <a:solidFill>
                <a:srgbClr val="000066"/>
              </a:solidFill>
              <a:latin typeface="Arial" charset="0"/>
              <a:hlinkClick r:id="" action="ppaction://noaction"/>
            </a:endParaRPr>
          </a:p>
          <a:p>
            <a:pPr eaLnBrk="1" hangingPunct="1"/>
            <a:r>
              <a:rPr lang="fr-FR" altLang="fr-FR" sz="1800" b="1" i="1" dirty="0">
                <a:solidFill>
                  <a:srgbClr val="000066"/>
                </a:solidFill>
                <a:latin typeface="Arial" charset="0"/>
                <a:hlinkClick r:id="" action="ppaction://noaction"/>
              </a:rPr>
              <a:t>du code de l’éducation</a:t>
            </a:r>
            <a:endParaRPr lang="fr-FR" altLang="fr-FR" sz="1800" b="1" i="1" dirty="0">
              <a:solidFill>
                <a:srgbClr val="000066"/>
              </a:solidFill>
              <a:latin typeface="Arial" charset="0"/>
            </a:endParaRPr>
          </a:p>
          <a:p>
            <a:pPr eaLnBrk="1" hangingPunct="1"/>
            <a:endParaRPr lang="fr-FR" altLang="fr-FR" sz="1000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Définition du TP, </a:t>
            </a:r>
          </a:p>
          <a:p>
            <a:pPr algn="ctr" eaLnBrk="1" hangingPunct="1"/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des CCP, des CCS, </a:t>
            </a:r>
          </a:p>
          <a:p>
            <a:pPr algn="ctr" eaLnBrk="1" hangingPunct="1"/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des voies d’accès,</a:t>
            </a:r>
          </a:p>
          <a:p>
            <a:pPr algn="ctr" eaLnBrk="1" hangingPunct="1"/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et de l’agrément</a:t>
            </a:r>
            <a:endParaRPr lang="fr-FR" altLang="fr-FR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943958" y="257175"/>
            <a:ext cx="3222380" cy="13388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bg1"/>
                </a:solidFill>
                <a:latin typeface="Impact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Impact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800" b="1" i="1" dirty="0">
                <a:solidFill>
                  <a:srgbClr val="000066"/>
                </a:solidFill>
                <a:latin typeface="Arial" charset="0"/>
                <a:hlinkClick r:id="" action="ppaction://noaction"/>
              </a:rPr>
              <a:t>Art. L335-6 du code de l’éducation</a:t>
            </a:r>
            <a:endParaRPr lang="fr-FR" altLang="fr-FR" sz="1800" b="1" i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Certification au nom de l’Etat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3128596" y="4875070"/>
            <a:ext cx="2853103" cy="15388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chemeClr val="bg1"/>
                </a:solidFill>
                <a:latin typeface="Impact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Impact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pPr eaLnBrk="1" hangingPunct="1"/>
            <a:r>
              <a:rPr lang="fr-FR" altLang="fr-FR" sz="1800" b="1" i="1" dirty="0">
                <a:solidFill>
                  <a:srgbClr val="000066"/>
                </a:solidFill>
                <a:latin typeface="Arial" charset="0"/>
                <a:hlinkClick r:id="" action="ppaction://noaction"/>
              </a:rPr>
              <a:t>Arrêté du </a:t>
            </a:r>
            <a:r>
              <a:rPr lang="fr-FR" altLang="fr-FR" sz="1800" b="1" i="1" dirty="0" smtClean="0">
                <a:solidFill>
                  <a:srgbClr val="000066"/>
                </a:solidFill>
                <a:latin typeface="Arial" charset="0"/>
                <a:hlinkClick r:id="" action="ppaction://noaction"/>
              </a:rPr>
              <a:t>21 juillet 2016</a:t>
            </a:r>
            <a:endParaRPr lang="fr-FR" altLang="fr-FR" sz="1800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/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Portant </a:t>
            </a:r>
            <a:r>
              <a:rPr lang="fr-FR" altLang="fr-FR" sz="1800" b="1" dirty="0" smtClean="0">
                <a:solidFill>
                  <a:schemeClr val="tx1"/>
                </a:solidFill>
                <a:latin typeface="Arial" charset="0"/>
              </a:rPr>
              <a:t>Règlement </a:t>
            </a:r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général </a:t>
            </a:r>
            <a:r>
              <a:rPr lang="fr-FR" altLang="fr-FR" sz="1800" b="1" dirty="0" smtClean="0">
                <a:solidFill>
                  <a:schemeClr val="tx1"/>
                </a:solidFill>
                <a:latin typeface="Arial" charset="0"/>
              </a:rPr>
              <a:t>des </a:t>
            </a:r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sessions de </a:t>
            </a:r>
            <a:r>
              <a:rPr lang="fr-FR" altLang="fr-FR" sz="1800" b="1" dirty="0" smtClean="0">
                <a:solidFill>
                  <a:schemeClr val="tx1"/>
                </a:solidFill>
                <a:latin typeface="Arial" charset="0"/>
              </a:rPr>
              <a:t>validation</a:t>
            </a:r>
          </a:p>
          <a:p>
            <a:pPr algn="ctr" eaLnBrk="1" hangingPunct="1"/>
            <a:r>
              <a:rPr lang="fr-FR" altLang="fr-FR" sz="1100" i="1" dirty="0" smtClean="0">
                <a:solidFill>
                  <a:schemeClr val="tx1"/>
                </a:solidFill>
                <a:latin typeface="Arial" charset="0"/>
              </a:rPr>
              <a:t>Modifié - publié le 28 juillet 2016</a:t>
            </a:r>
          </a:p>
          <a:p>
            <a:pPr algn="ctr" eaLnBrk="1" hangingPunct="1"/>
            <a:r>
              <a:rPr lang="fr-FR" altLang="fr-FR" sz="1100" i="1" dirty="0" smtClean="0">
                <a:solidFill>
                  <a:schemeClr val="tx1"/>
                </a:solidFill>
                <a:latin typeface="Arial" charset="0"/>
              </a:rPr>
              <a:t>applicable au 1</a:t>
            </a:r>
            <a:r>
              <a:rPr lang="fr-FR" altLang="fr-FR" sz="1100" i="1" baseline="30000" dirty="0" smtClean="0">
                <a:solidFill>
                  <a:schemeClr val="tx1"/>
                </a:solidFill>
                <a:latin typeface="Arial" charset="0"/>
              </a:rPr>
              <a:t>er</a:t>
            </a:r>
            <a:r>
              <a:rPr lang="fr-FR" altLang="fr-FR" sz="1100" i="1" dirty="0" smtClean="0">
                <a:solidFill>
                  <a:schemeClr val="tx1"/>
                </a:solidFill>
                <a:latin typeface="Arial" charset="0"/>
              </a:rPr>
              <a:t> septembre 2016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6100530" y="4868526"/>
            <a:ext cx="2881946" cy="15388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bg1"/>
                </a:solidFill>
                <a:latin typeface="Impact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Impact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pPr eaLnBrk="1" hangingPunct="1"/>
            <a:r>
              <a:rPr lang="fr-FR" altLang="fr-FR" sz="1800" b="1" i="1" dirty="0">
                <a:solidFill>
                  <a:srgbClr val="000066"/>
                </a:solidFill>
                <a:latin typeface="Arial" charset="0"/>
                <a:hlinkClick r:id="" action="ppaction://noaction"/>
              </a:rPr>
              <a:t>Arrêté du </a:t>
            </a:r>
            <a:r>
              <a:rPr lang="fr-FR" altLang="fr-FR" sz="1800" b="1" i="1" dirty="0" smtClean="0">
                <a:solidFill>
                  <a:srgbClr val="000066"/>
                </a:solidFill>
                <a:latin typeface="Arial" charset="0"/>
                <a:hlinkClick r:id="" action="ppaction://noaction"/>
              </a:rPr>
              <a:t>21 juillet 2016</a:t>
            </a:r>
            <a:endParaRPr lang="fr-FR" altLang="fr-FR" sz="1800" b="1" i="1" dirty="0">
              <a:solidFill>
                <a:srgbClr val="000066"/>
              </a:solidFill>
              <a:latin typeface="Arial" charset="0"/>
            </a:endParaRPr>
          </a:p>
          <a:p>
            <a:pPr eaLnBrk="1" hangingPunct="1"/>
            <a:r>
              <a:rPr lang="fr-FR" altLang="fr-FR" sz="1800" b="1" dirty="0" smtClean="0">
                <a:solidFill>
                  <a:schemeClr val="tx1"/>
                </a:solidFill>
                <a:latin typeface="Arial" charset="0"/>
              </a:rPr>
              <a:t>Définissant </a:t>
            </a:r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les modalités d’agrément </a:t>
            </a:r>
          </a:p>
          <a:p>
            <a:pPr eaLnBrk="1" hangingPunct="1"/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des </a:t>
            </a:r>
            <a:r>
              <a:rPr lang="fr-FR" altLang="fr-FR" sz="1800" b="1" dirty="0" smtClean="0">
                <a:solidFill>
                  <a:schemeClr val="tx1"/>
                </a:solidFill>
                <a:latin typeface="Arial" charset="0"/>
              </a:rPr>
              <a:t>organismes</a:t>
            </a:r>
          </a:p>
          <a:p>
            <a:pPr lvl="0" algn="ctr"/>
            <a:r>
              <a:rPr lang="fr-FR" altLang="fr-FR" sz="1100" i="1" dirty="0">
                <a:solidFill>
                  <a:prstClr val="black"/>
                </a:solidFill>
                <a:latin typeface="Arial" charset="0"/>
              </a:rPr>
              <a:t>publié le 28 juillet </a:t>
            </a:r>
            <a:r>
              <a:rPr lang="fr-FR" altLang="fr-FR" sz="1100" i="1" dirty="0" smtClean="0">
                <a:solidFill>
                  <a:prstClr val="black"/>
                </a:solidFill>
                <a:latin typeface="Arial" charset="0"/>
              </a:rPr>
              <a:t>2016</a:t>
            </a:r>
          </a:p>
          <a:p>
            <a:pPr lvl="0" algn="ctr"/>
            <a:r>
              <a:rPr lang="fr-FR" altLang="fr-FR" sz="1100" i="1" dirty="0" smtClean="0">
                <a:solidFill>
                  <a:prstClr val="black"/>
                </a:solidFill>
                <a:latin typeface="Arial" charset="0"/>
              </a:rPr>
              <a:t>applicable au 1</a:t>
            </a:r>
            <a:r>
              <a:rPr lang="fr-FR" altLang="fr-FR" sz="1100" i="1" baseline="30000" dirty="0" smtClean="0">
                <a:solidFill>
                  <a:prstClr val="black"/>
                </a:solidFill>
                <a:latin typeface="Arial" charset="0"/>
              </a:rPr>
              <a:t>er</a:t>
            </a:r>
            <a:r>
              <a:rPr lang="fr-FR" altLang="fr-FR" sz="1100" i="1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fr-FR" altLang="fr-FR" sz="1100" i="1" dirty="0">
                <a:solidFill>
                  <a:prstClr val="black"/>
                </a:solidFill>
                <a:latin typeface="Arial" charset="0"/>
              </a:rPr>
              <a:t>septembre </a:t>
            </a:r>
            <a:r>
              <a:rPr lang="fr-FR" altLang="fr-FR" sz="1100" i="1" dirty="0" smtClean="0">
                <a:solidFill>
                  <a:prstClr val="black"/>
                </a:solidFill>
                <a:latin typeface="Arial" charset="0"/>
              </a:rPr>
              <a:t>16</a:t>
            </a:r>
          </a:p>
        </p:txBody>
      </p:sp>
      <p:sp>
        <p:nvSpPr>
          <p:cNvPr id="4105" name="AutoShape 7"/>
          <p:cNvSpPr>
            <a:spLocks noChangeArrowheads="1"/>
          </p:cNvSpPr>
          <p:nvPr/>
        </p:nvSpPr>
        <p:spPr bwMode="auto">
          <a:xfrm>
            <a:off x="4427476" y="1596003"/>
            <a:ext cx="254977" cy="671503"/>
          </a:xfrm>
          <a:prstGeom prst="downArrow">
            <a:avLst>
              <a:gd name="adj1" fmla="val 50000"/>
              <a:gd name="adj2" fmla="val 2496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Impact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Impact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 flipH="1">
            <a:off x="1863234" y="3861048"/>
            <a:ext cx="1080723" cy="10748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 flipH="1">
            <a:off x="4554782" y="4317277"/>
            <a:ext cx="366" cy="5349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6334390" y="3573032"/>
            <a:ext cx="1207113" cy="13352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6100529" y="593726"/>
            <a:ext cx="254244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bg1"/>
                </a:solidFill>
                <a:latin typeface="Impact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Impact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fr-FR" sz="1800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38858" y="3084589"/>
            <a:ext cx="2334357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bg1"/>
                </a:solidFill>
                <a:latin typeface="Impact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Impact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b="1" i="1" smtClean="0">
                <a:solidFill>
                  <a:schemeClr val="tx1"/>
                </a:solidFill>
                <a:latin typeface="Arial" charset="0"/>
              </a:rPr>
              <a:t>247 arrêtés </a:t>
            </a:r>
            <a:r>
              <a:rPr lang="fr-FR" altLang="fr-FR" b="1" i="1" dirty="0">
                <a:solidFill>
                  <a:schemeClr val="tx1"/>
                </a:solidFill>
                <a:latin typeface="Arial" charset="0"/>
              </a:rPr>
              <a:t>de spécialité soumis aux partenaires sociaux réunis </a:t>
            </a:r>
            <a:r>
              <a:rPr lang="fr-FR" altLang="fr-FR" b="1" i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fr-FR" altLang="fr-FR" b="1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fr-FR" altLang="fr-FR" b="1" i="1" smtClean="0">
                <a:solidFill>
                  <a:schemeClr val="tx1"/>
                </a:solidFill>
                <a:latin typeface="Arial" charset="0"/>
              </a:rPr>
              <a:t>en </a:t>
            </a:r>
            <a:r>
              <a:rPr lang="fr-FR" altLang="fr-FR" b="1" i="1" smtClean="0">
                <a:solidFill>
                  <a:schemeClr val="tx1"/>
                </a:solidFill>
                <a:latin typeface="Arial" charset="0"/>
              </a:rPr>
              <a:t>11 </a:t>
            </a:r>
            <a:r>
              <a:rPr lang="fr-FR" altLang="fr-FR" b="1" i="1" dirty="0" smtClean="0">
                <a:solidFill>
                  <a:schemeClr val="tx1"/>
                </a:solidFill>
                <a:latin typeface="Arial" charset="0"/>
              </a:rPr>
              <a:t>CPC</a:t>
            </a:r>
            <a:endParaRPr lang="fr-FR" altLang="fr-FR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 flipH="1">
            <a:off x="2573215" y="3279052"/>
            <a:ext cx="445009" cy="2219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5" name="Line 17"/>
          <p:cNvSpPr>
            <a:spLocks noChangeShapeType="1"/>
          </p:cNvSpPr>
          <p:nvPr/>
        </p:nvSpPr>
        <p:spPr bwMode="auto">
          <a:xfrm flipV="1">
            <a:off x="6765682" y="1930400"/>
            <a:ext cx="13188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65122" y="4920675"/>
            <a:ext cx="2853103" cy="13696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chemeClr val="bg1"/>
                </a:solidFill>
                <a:latin typeface="Impact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Impact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pPr eaLnBrk="1" hangingPunct="1"/>
            <a:r>
              <a:rPr lang="fr-FR" altLang="fr-FR" sz="1800" b="1" i="1" dirty="0" smtClean="0">
                <a:solidFill>
                  <a:srgbClr val="000066"/>
                </a:solidFill>
                <a:latin typeface="Arial" charset="0"/>
                <a:hlinkClick r:id="" action="ppaction://noaction"/>
              </a:rPr>
              <a:t>Arrêté du 22 déc. 2015</a:t>
            </a:r>
          </a:p>
          <a:p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Relatif aux modalités </a:t>
            </a:r>
          </a:p>
          <a:p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de délivrance </a:t>
            </a:r>
          </a:p>
          <a:p>
            <a:r>
              <a:rPr lang="fr-FR" altLang="fr-FR" sz="1800" b="1" dirty="0">
                <a:solidFill>
                  <a:schemeClr val="tx1"/>
                </a:solidFill>
                <a:latin typeface="Arial" charset="0"/>
              </a:rPr>
              <a:t>d</a:t>
            </a:r>
            <a:r>
              <a:rPr lang="fr-FR" altLang="fr-FR" sz="1800" b="1" dirty="0" smtClean="0">
                <a:solidFill>
                  <a:schemeClr val="tx1"/>
                </a:solidFill>
                <a:latin typeface="Arial" charset="0"/>
              </a:rPr>
              <a:t>u Titre Professionnel</a:t>
            </a:r>
          </a:p>
          <a:p>
            <a:pPr lvl="0" algn="ctr"/>
            <a:r>
              <a:rPr lang="fr-FR" altLang="fr-FR" sz="1100" i="1" dirty="0" smtClean="0">
                <a:solidFill>
                  <a:prstClr val="black"/>
                </a:solidFill>
                <a:latin typeface="Arial" charset="0"/>
              </a:rPr>
              <a:t>Modifié - applicable  au 1</a:t>
            </a:r>
            <a:r>
              <a:rPr lang="fr-FR" altLang="fr-FR" sz="1100" i="1" baseline="30000" dirty="0" smtClean="0">
                <a:solidFill>
                  <a:prstClr val="black"/>
                </a:solidFill>
                <a:latin typeface="Arial" charset="0"/>
              </a:rPr>
              <a:t>er</a:t>
            </a:r>
            <a:r>
              <a:rPr lang="fr-FR" altLang="fr-FR" sz="1100" i="1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fr-FR" altLang="fr-FR" sz="1100" i="1" smtClean="0">
                <a:solidFill>
                  <a:prstClr val="black"/>
                </a:solidFill>
                <a:latin typeface="Arial" charset="0"/>
              </a:rPr>
              <a:t>janvier 2017</a:t>
            </a:r>
            <a:endParaRPr lang="fr-FR" altLang="fr-FR" sz="1100" i="1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AutoShape 49"/>
          <p:cNvSpPr>
            <a:spLocks noChangeArrowheads="1"/>
          </p:cNvSpPr>
          <p:nvPr/>
        </p:nvSpPr>
        <p:spPr bwMode="auto">
          <a:xfrm>
            <a:off x="6516216" y="1196752"/>
            <a:ext cx="2466260" cy="576064"/>
          </a:xfrm>
          <a:prstGeom prst="verticalScroll">
            <a:avLst>
              <a:gd name="adj" fmla="val 12500"/>
            </a:avLst>
          </a:prstGeom>
          <a:solidFill>
            <a:srgbClr val="996633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rgbClr val="996633">
                <a:alpha val="40000"/>
              </a:srgbClr>
            </a:glow>
            <a:innerShdw blurRad="63500" dist="50800" dir="2700000">
              <a:srgbClr val="663300">
                <a:alpha val="49804"/>
              </a:srgbClr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altLang="fr-FR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Edition </a:t>
            </a:r>
            <a:r>
              <a:rPr lang="fr-FR" altLang="fr-FR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septembre </a:t>
            </a:r>
            <a:r>
              <a:rPr lang="fr-FR" altLang="fr-FR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2019</a:t>
            </a:r>
            <a:endParaRPr lang="fr-FR" altLang="fr-FR" sz="14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179388" y="692622"/>
            <a:ext cx="2376487" cy="792162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3200" b="1" dirty="0">
                <a:solidFill>
                  <a:srgbClr val="996633"/>
                </a:solidFill>
                <a:latin typeface="Arial Narrow" pitchFamily="34" charset="0"/>
              </a:rPr>
              <a:t>Les textes</a:t>
            </a:r>
            <a:endParaRPr lang="fr-FR" altLang="fr-FR" sz="2400" b="1" dirty="0">
              <a:solidFill>
                <a:srgbClr val="996633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121</Words>
  <Application>Microsoft Office PowerPoint</Application>
  <PresentationFormat>Affichage à l'écran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CAILLET-ROUSIER Yveline (UT053)</dc:creator>
  <cp:lastModifiedBy>SANCE Francois-Louis (DR-NA)</cp:lastModifiedBy>
  <cp:revision>17</cp:revision>
  <cp:lastPrinted>2016-09-26T10:06:44Z</cp:lastPrinted>
  <dcterms:created xsi:type="dcterms:W3CDTF">2016-08-03T09:11:05Z</dcterms:created>
  <dcterms:modified xsi:type="dcterms:W3CDTF">2019-11-19T13:52:14Z</dcterms:modified>
</cp:coreProperties>
</file>